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notesSlides/notesSlide21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3"/>
  </p:notesMasterIdLst>
  <p:sldIdLst>
    <p:sldId id="256" r:id="rId2"/>
    <p:sldId id="257" r:id="rId3"/>
    <p:sldId id="259" r:id="rId4"/>
    <p:sldId id="261" r:id="rId5"/>
    <p:sldId id="262" r:id="rId6"/>
    <p:sldId id="297" r:id="rId7"/>
    <p:sldId id="263" r:id="rId8"/>
    <p:sldId id="264" r:id="rId9"/>
    <p:sldId id="265" r:id="rId10"/>
    <p:sldId id="266" r:id="rId11"/>
    <p:sldId id="298" r:id="rId12"/>
    <p:sldId id="299" r:id="rId13"/>
    <p:sldId id="301" r:id="rId14"/>
    <p:sldId id="300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302" r:id="rId36"/>
    <p:sldId id="303" r:id="rId37"/>
    <p:sldId id="305" r:id="rId38"/>
    <p:sldId id="304" r:id="rId39"/>
    <p:sldId id="294" r:id="rId40"/>
    <p:sldId id="295" r:id="rId41"/>
    <p:sldId id="296" r:id="rId42"/>
  </p:sldIdLst>
  <p:sldSz cx="18288000" cy="10287000"/>
  <p:notesSz cx="6858000" cy="9144000"/>
  <p:embeddedFontLst>
    <p:embeddedFont>
      <p:font typeface="Calibri (MS)" panose="020B0604020202020204" charset="0"/>
      <p:regular r:id="rId44"/>
    </p:embeddedFont>
    <p:embeddedFont>
      <p:font typeface="Calibri (MS) Bold" panose="020B0604020202020204" charset="0"/>
      <p:regular r:id="rId45"/>
    </p:embeddedFont>
    <p:embeddedFont>
      <p:font typeface="Montserrat" panose="00000500000000000000" pitchFamily="2" charset="0"/>
      <p:regular r:id="rId46"/>
      <p:bold r:id="rId47"/>
      <p:italic r:id="rId48"/>
      <p:boldItalic r:id="rId49"/>
    </p:embeddedFont>
    <p:embeddedFont>
      <p:font typeface="Montserrat Bold" panose="00000800000000000000" charset="0"/>
      <p:regular r:id="rId5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1D1D"/>
    <a:srgbClr val="0E2841"/>
    <a:srgbClr val="FFFFFF"/>
    <a:srgbClr val="CFCDCD"/>
    <a:srgbClr val="939393"/>
    <a:srgbClr val="4F4F4F"/>
    <a:srgbClr val="BFBFBF"/>
    <a:srgbClr val="9FA0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79177" autoAdjust="0"/>
  </p:normalViewPr>
  <p:slideViewPr>
    <p:cSldViewPr>
      <p:cViewPr varScale="1">
        <p:scale>
          <a:sx n="44" d="100"/>
          <a:sy n="44" d="100"/>
        </p:scale>
        <p:origin x="1358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m Price" userId="6f3b33b65cada6ff" providerId="LiveId" clId="{74E93152-F350-46A0-9F23-11DD54996E77}"/>
    <pc:docChg chg="undo custSel addSld delSld modSld">
      <pc:chgData name="Tom Price" userId="6f3b33b65cada6ff" providerId="LiveId" clId="{74E93152-F350-46A0-9F23-11DD54996E77}" dt="2026-10-29T08:11:20.635" v="38" actId="20577"/>
      <pc:docMkLst>
        <pc:docMk/>
      </pc:docMkLst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56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57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59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61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62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63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64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65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66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67"/>
        </pc:sldMkLst>
      </pc:sldChg>
      <pc:sldChg chg="add del">
        <pc:chgData name="Tom Price" userId="6f3b33b65cada6ff" providerId="LiveId" clId="{74E93152-F350-46A0-9F23-11DD54996E77}" dt="2026-10-29T08:10:03.053" v="26" actId="47"/>
        <pc:sldMkLst>
          <pc:docMk/>
          <pc:sldMk cId="0" sldId="268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69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70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71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72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73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74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75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77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78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0" sldId="279"/>
        </pc:sldMkLst>
      </pc:sldChg>
      <pc:sldChg chg="add del modNotesTx">
        <pc:chgData name="Tom Price" userId="6f3b33b65cada6ff" providerId="LiveId" clId="{74E93152-F350-46A0-9F23-11DD54996E77}" dt="2026-10-29T08:11:20.635" v="38" actId="20577"/>
        <pc:sldMkLst>
          <pc:docMk/>
          <pc:sldMk cId="0" sldId="280"/>
        </pc:sldMkLst>
      </pc:sldChg>
      <pc:sldChg chg="add del modNotesTx">
        <pc:chgData name="Tom Price" userId="6f3b33b65cada6ff" providerId="LiveId" clId="{74E93152-F350-46A0-9F23-11DD54996E77}" dt="2026-10-29T08:11:17.192" v="37" actId="20577"/>
        <pc:sldMkLst>
          <pc:docMk/>
          <pc:sldMk cId="0" sldId="281"/>
        </pc:sldMkLst>
      </pc:sldChg>
      <pc:sldChg chg="add del modNotesTx">
        <pc:chgData name="Tom Price" userId="6f3b33b65cada6ff" providerId="LiveId" clId="{74E93152-F350-46A0-9F23-11DD54996E77}" dt="2026-10-29T08:11:10.022" v="36" actId="20577"/>
        <pc:sldMkLst>
          <pc:docMk/>
          <pc:sldMk cId="0" sldId="282"/>
        </pc:sldMkLst>
      </pc:sldChg>
      <pc:sldChg chg="add del modNotesTx">
        <pc:chgData name="Tom Price" userId="6f3b33b65cada6ff" providerId="LiveId" clId="{74E93152-F350-46A0-9F23-11DD54996E77}" dt="2026-10-29T08:11:06.321" v="35" actId="20577"/>
        <pc:sldMkLst>
          <pc:docMk/>
          <pc:sldMk cId="0" sldId="283"/>
        </pc:sldMkLst>
      </pc:sldChg>
      <pc:sldChg chg="add del">
        <pc:chgData name="Tom Price" userId="6f3b33b65cada6ff" providerId="LiveId" clId="{74E93152-F350-46A0-9F23-11DD54996E77}" dt="2026-10-29T08:10:03.053" v="26" actId="47"/>
        <pc:sldMkLst>
          <pc:docMk/>
          <pc:sldMk cId="0" sldId="284"/>
        </pc:sldMkLst>
      </pc:sldChg>
      <pc:sldChg chg="add del modNotesTx">
        <pc:chgData name="Tom Price" userId="6f3b33b65cada6ff" providerId="LiveId" clId="{74E93152-F350-46A0-9F23-11DD54996E77}" dt="2026-10-29T08:10:57.617" v="34" actId="20577"/>
        <pc:sldMkLst>
          <pc:docMk/>
          <pc:sldMk cId="0" sldId="285"/>
        </pc:sldMkLst>
      </pc:sldChg>
      <pc:sldChg chg="add del modNotesTx">
        <pc:chgData name="Tom Price" userId="6f3b33b65cada6ff" providerId="LiveId" clId="{74E93152-F350-46A0-9F23-11DD54996E77}" dt="2026-10-29T08:10:51.380" v="33" actId="20577"/>
        <pc:sldMkLst>
          <pc:docMk/>
          <pc:sldMk cId="0" sldId="286"/>
        </pc:sldMkLst>
      </pc:sldChg>
      <pc:sldChg chg="add del modNotesTx">
        <pc:chgData name="Tom Price" userId="6f3b33b65cada6ff" providerId="LiveId" clId="{74E93152-F350-46A0-9F23-11DD54996E77}" dt="2026-10-29T08:10:48" v="32" actId="20577"/>
        <pc:sldMkLst>
          <pc:docMk/>
          <pc:sldMk cId="0" sldId="287"/>
        </pc:sldMkLst>
      </pc:sldChg>
      <pc:sldChg chg="add del modNotesTx">
        <pc:chgData name="Tom Price" userId="6f3b33b65cada6ff" providerId="LiveId" clId="{74E93152-F350-46A0-9F23-11DD54996E77}" dt="2026-10-29T08:10:24.204" v="27" actId="20577"/>
        <pc:sldMkLst>
          <pc:docMk/>
          <pc:sldMk cId="0" sldId="294"/>
        </pc:sldMkLst>
      </pc:sldChg>
      <pc:sldChg chg="add del">
        <pc:chgData name="Tom Price" userId="6f3b33b65cada6ff" providerId="LiveId" clId="{74E93152-F350-46A0-9F23-11DD54996E77}" dt="2026-10-29T08:10:03.053" v="26" actId="47"/>
        <pc:sldMkLst>
          <pc:docMk/>
          <pc:sldMk cId="0" sldId="295"/>
        </pc:sldMkLst>
      </pc:sldChg>
      <pc:sldChg chg="add del">
        <pc:chgData name="Tom Price" userId="6f3b33b65cada6ff" providerId="LiveId" clId="{74E93152-F350-46A0-9F23-11DD54996E77}" dt="2026-10-29T08:10:03.053" v="26" actId="47"/>
        <pc:sldMkLst>
          <pc:docMk/>
          <pc:sldMk cId="0" sldId="296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314459094" sldId="297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1864251646" sldId="298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2126714950" sldId="299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3353294978" sldId="300"/>
        </pc:sldMkLst>
      </pc:sldChg>
      <pc:sldChg chg="add del modNotesTx">
        <pc:chgData name="Tom Price" userId="6f3b33b65cada6ff" providerId="LiveId" clId="{74E93152-F350-46A0-9F23-11DD54996E77}" dt="2026-10-29T08:10:03.053" v="26" actId="47"/>
        <pc:sldMkLst>
          <pc:docMk/>
          <pc:sldMk cId="835165876" sldId="301"/>
        </pc:sldMkLst>
      </pc:sldChg>
      <pc:sldChg chg="add del modNotesTx">
        <pc:chgData name="Tom Price" userId="6f3b33b65cada6ff" providerId="LiveId" clId="{74E93152-F350-46A0-9F23-11DD54996E77}" dt="2026-10-29T08:10:40.817" v="31" actId="20577"/>
        <pc:sldMkLst>
          <pc:docMk/>
          <pc:sldMk cId="1969149835" sldId="302"/>
        </pc:sldMkLst>
      </pc:sldChg>
      <pc:sldChg chg="add del modNotesTx">
        <pc:chgData name="Tom Price" userId="6f3b33b65cada6ff" providerId="LiveId" clId="{74E93152-F350-46A0-9F23-11DD54996E77}" dt="2026-10-29T08:10:37.893" v="30" actId="20577"/>
        <pc:sldMkLst>
          <pc:docMk/>
          <pc:sldMk cId="2364316262" sldId="303"/>
        </pc:sldMkLst>
      </pc:sldChg>
      <pc:sldChg chg="add del modNotesTx">
        <pc:chgData name="Tom Price" userId="6f3b33b65cada6ff" providerId="LiveId" clId="{74E93152-F350-46A0-9F23-11DD54996E77}" dt="2026-10-29T08:10:27.747" v="28" actId="20577"/>
        <pc:sldMkLst>
          <pc:docMk/>
          <pc:sldMk cId="4026145663" sldId="304"/>
        </pc:sldMkLst>
      </pc:sldChg>
      <pc:sldChg chg="add del modNotesTx">
        <pc:chgData name="Tom Price" userId="6f3b33b65cada6ff" providerId="LiveId" clId="{74E93152-F350-46A0-9F23-11DD54996E77}" dt="2026-10-29T08:10:31.235" v="29" actId="20577"/>
        <pc:sldMkLst>
          <pc:docMk/>
          <pc:sldMk cId="4019719769" sldId="305"/>
        </pc:sldMkLst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[page2_recreated_charts.xlsx]Pivot Tables!PivotTable1</c:name>
    <c:fmtId val="1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Bramble &amp; Co Checkout Conversion</a:t>
            </a:r>
            <a:r>
              <a:rPr lang="en-US" sz="1800" baseline="0"/>
              <a:t> Trails Competitors</a:t>
            </a:r>
            <a:endParaRPr lang="en-US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 w="28575" cap="rnd">
            <a:solidFill>
              <a:schemeClr val="tx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 w="28575" cap="rnd">
            <a:solidFill>
              <a:schemeClr val="bg1">
                <a:lumMod val="6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 w="28575" cap="rnd">
            <a:solidFill>
              <a:schemeClr val="tx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accent1"/>
          </a:solidFill>
          <a:ln w="28575" cap="rnd">
            <a:solidFill>
              <a:schemeClr val="bg1">
                <a:lumMod val="6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accent1"/>
          </a:solidFill>
          <a:ln w="28575" cap="rnd">
            <a:solidFill>
              <a:schemeClr val="tx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accent1"/>
          </a:solidFill>
          <a:ln w="28575" cap="rnd">
            <a:solidFill>
              <a:schemeClr val="bg1">
                <a:lumMod val="6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accent1"/>
          </a:solidFill>
          <a:ln w="28575" cap="rnd">
            <a:solidFill>
              <a:schemeClr val="tx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accent1"/>
          </a:solidFill>
          <a:ln w="28575" cap="rnd">
            <a:solidFill>
              <a:schemeClr val="bg1">
                <a:lumMod val="6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accent1"/>
          </a:solidFill>
          <a:ln w="28575" cap="rnd">
            <a:solidFill>
              <a:schemeClr val="tx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accent1"/>
          </a:solidFill>
          <a:ln w="28575" cap="rnd">
            <a:solidFill>
              <a:schemeClr val="bg1">
                <a:lumMod val="6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accent1"/>
          </a:solidFill>
          <a:ln w="28575" cap="rnd">
            <a:solidFill>
              <a:schemeClr val="tx2"/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accent1"/>
          </a:solidFill>
          <a:ln w="28575" cap="rnd">
            <a:solidFill>
              <a:schemeClr val="bg1">
                <a:lumMod val="65000"/>
              </a:schemeClr>
            </a:solidFill>
            <a:round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lineChart>
        <c:grouping val="standard"/>
        <c:varyColors val="0"/>
        <c:ser>
          <c:idx val="0"/>
          <c:order val="0"/>
          <c:tx>
            <c:strRef>
              <c:f>'Pivot Tables'!$B$1</c:f>
              <c:strCache>
                <c:ptCount val="1"/>
                <c:pt idx="0">
                  <c:v>Bramble &amp; Co </c:v>
                </c:pt>
              </c:strCache>
            </c:strRef>
          </c:tx>
          <c:spPr>
            <a:ln w="38100" cap="rnd">
              <a:solidFill>
                <a:srgbClr val="0E2841"/>
              </a:solidFill>
              <a:round/>
            </a:ln>
            <a:effectLst/>
          </c:spPr>
          <c:marker>
            <c:symbol val="none"/>
          </c:marker>
          <c:cat>
            <c:strRef>
              <c:f>'Pivot Tables'!$A$2:$A$11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'Pivot Tables'!$B$2:$B$11</c:f>
              <c:numCache>
                <c:formatCode>General</c:formatCode>
                <c:ptCount val="9"/>
                <c:pt idx="0">
                  <c:v>0.46</c:v>
                </c:pt>
                <c:pt idx="1">
                  <c:v>0.43</c:v>
                </c:pt>
                <c:pt idx="2">
                  <c:v>0.44</c:v>
                </c:pt>
                <c:pt idx="3">
                  <c:v>0.43</c:v>
                </c:pt>
                <c:pt idx="4">
                  <c:v>0.42</c:v>
                </c:pt>
                <c:pt idx="5">
                  <c:v>0.4</c:v>
                </c:pt>
                <c:pt idx="6">
                  <c:v>0.41</c:v>
                </c:pt>
                <c:pt idx="7">
                  <c:v>0.41</c:v>
                </c:pt>
                <c:pt idx="8">
                  <c:v>0.39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244-4994-8D80-889BB4B75BA3}"/>
            </c:ext>
          </c:extLst>
        </c:ser>
        <c:ser>
          <c:idx val="1"/>
          <c:order val="1"/>
          <c:tx>
            <c:strRef>
              <c:f>'Pivot Tables'!$C$1</c:f>
              <c:strCache>
                <c:ptCount val="1"/>
                <c:pt idx="0">
                  <c:v>Competitor Avg </c:v>
                </c:pt>
              </c:strCache>
            </c:strRef>
          </c:tx>
          <c:spPr>
            <a:ln w="38100" cap="rnd">
              <a:solidFill>
                <a:sysClr val="window" lastClr="FFFFFF">
                  <a:lumMod val="65000"/>
                </a:sysClr>
              </a:solidFill>
              <a:round/>
            </a:ln>
            <a:effectLst/>
          </c:spPr>
          <c:marker>
            <c:symbol val="none"/>
          </c:marker>
          <c:cat>
            <c:strRef>
              <c:f>'Pivot Tables'!$A$2:$A$11</c:f>
              <c:strCache>
                <c:ptCount val="9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</c:strCache>
            </c:strRef>
          </c:cat>
          <c:val>
            <c:numRef>
              <c:f>'Pivot Tables'!$C$2:$C$11</c:f>
              <c:numCache>
                <c:formatCode>General</c:formatCode>
                <c:ptCount val="9"/>
                <c:pt idx="0">
                  <c:v>0.52</c:v>
                </c:pt>
                <c:pt idx="1">
                  <c:v>0.55000000000000004</c:v>
                </c:pt>
                <c:pt idx="2">
                  <c:v>0.5</c:v>
                </c:pt>
                <c:pt idx="3">
                  <c:v>0.53</c:v>
                </c:pt>
                <c:pt idx="4">
                  <c:v>0.55000000000000004</c:v>
                </c:pt>
                <c:pt idx="5">
                  <c:v>0.54</c:v>
                </c:pt>
                <c:pt idx="6">
                  <c:v>0.56000000000000005</c:v>
                </c:pt>
                <c:pt idx="7">
                  <c:v>0.54</c:v>
                </c:pt>
                <c:pt idx="8">
                  <c:v>0.55000000000000004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244-4994-8D80-889BB4B75B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8435072"/>
        <c:axId val="108446592"/>
      </c:lineChart>
      <c:catAx>
        <c:axId val="108435072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Month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446592"/>
        <c:crosses val="autoZero"/>
        <c:auto val="1"/>
        <c:lblAlgn val="ctr"/>
        <c:lblOffset val="100"/>
        <c:noMultiLvlLbl val="0"/>
      </c:catAx>
      <c:valAx>
        <c:axId val="108446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Checkout Conversion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8435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[page2_recreated_charts.xlsx]Pivot Tables!PivotTable2</c:name>
    <c:fmtId val="7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Bramble &amp; Co Customers Spend More on Desktop but Less</a:t>
            </a:r>
            <a:r>
              <a:rPr lang="en-US" sz="1800" baseline="0"/>
              <a:t> on Mobile vs Competitors</a:t>
            </a:r>
            <a:endParaRPr lang="en-US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'Pivot Tables'!$F$1</c:f>
              <c:strCache>
                <c:ptCount val="1"/>
                <c:pt idx="0">
                  <c:v>Bramble &amp; Co 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'Pivot Tables'!$E$2:$E$5</c:f>
              <c:strCache>
                <c:ptCount val="3"/>
                <c:pt idx="0">
                  <c:v>Desktop</c:v>
                </c:pt>
                <c:pt idx="1">
                  <c:v>Mobile</c:v>
                </c:pt>
                <c:pt idx="2">
                  <c:v>Tablet</c:v>
                </c:pt>
              </c:strCache>
            </c:strRef>
          </c:cat>
          <c:val>
            <c:numRef>
              <c:f>'Pivot Tables'!$F$2:$F$5</c:f>
              <c:numCache>
                <c:formatCode>General</c:formatCode>
                <c:ptCount val="3"/>
                <c:pt idx="0">
                  <c:v>72</c:v>
                </c:pt>
                <c:pt idx="1">
                  <c:v>95</c:v>
                </c:pt>
                <c:pt idx="2">
                  <c:v>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4C-4C66-B101-F82FA1133141}"/>
            </c:ext>
          </c:extLst>
        </c:ser>
        <c:ser>
          <c:idx val="1"/>
          <c:order val="1"/>
          <c:tx>
            <c:strRef>
              <c:f>'Pivot Tables'!$G$1</c:f>
              <c:strCache>
                <c:ptCount val="1"/>
                <c:pt idx="0">
                  <c:v>Competitor Avg 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'Pivot Tables'!$E$2:$E$5</c:f>
              <c:strCache>
                <c:ptCount val="3"/>
                <c:pt idx="0">
                  <c:v>Desktop</c:v>
                </c:pt>
                <c:pt idx="1">
                  <c:v>Mobile</c:v>
                </c:pt>
                <c:pt idx="2">
                  <c:v>Tablet</c:v>
                </c:pt>
              </c:strCache>
            </c:strRef>
          </c:cat>
          <c:val>
            <c:numRef>
              <c:f>'Pivot Tables'!$G$2:$G$5</c:f>
              <c:numCache>
                <c:formatCode>General</c:formatCode>
                <c:ptCount val="3"/>
                <c:pt idx="0">
                  <c:v>64</c:v>
                </c:pt>
                <c:pt idx="1">
                  <c:v>104</c:v>
                </c:pt>
                <c:pt idx="2">
                  <c:v>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A4C-4C66-B101-F82FA11331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102624"/>
        <c:axId val="204104544"/>
      </c:barChart>
      <c:catAx>
        <c:axId val="20410262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Platform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104544"/>
        <c:crosses val="autoZero"/>
        <c:auto val="1"/>
        <c:lblAlgn val="ctr"/>
        <c:lblOffset val="100"/>
        <c:noMultiLvlLbl val="0"/>
      </c:catAx>
      <c:valAx>
        <c:axId val="20410454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Basket Spend Value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&quot;£&quot;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102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[page2_recreated_charts.xlsx]Pivot Tables!PivotTable3</c:name>
    <c:fmtId val="14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Bramble &amp; Co Conversion Worse Across New &amp; Returning Customers 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3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4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5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7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8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9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0"/>
        <c:spPr>
          <a:solidFill>
            <a:schemeClr val="tx2"/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bg1">
              <a:lumMod val="65000"/>
            </a:schemeClr>
          </a:solidFill>
          <a:ln>
            <a:noFill/>
          </a:ln>
          <a:effectLst/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0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</c:pivotFmts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'Pivot Tables'!$J$1</c:f>
              <c:strCache>
                <c:ptCount val="1"/>
                <c:pt idx="0">
                  <c:v>Bramble &amp; Co 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cat>
            <c:strRef>
              <c:f>'Pivot Tables'!$I$2:$I$4</c:f>
              <c:strCache>
                <c:ptCount val="2"/>
                <c:pt idx="0">
                  <c:v>New</c:v>
                </c:pt>
                <c:pt idx="1">
                  <c:v>Returning</c:v>
                </c:pt>
              </c:strCache>
            </c:strRef>
          </c:cat>
          <c:val>
            <c:numRef>
              <c:f>'Pivot Tables'!$J$2:$J$4</c:f>
              <c:numCache>
                <c:formatCode>General</c:formatCode>
                <c:ptCount val="2"/>
                <c:pt idx="0">
                  <c:v>0.31</c:v>
                </c:pt>
                <c:pt idx="1">
                  <c:v>0.5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99-40E0-B46C-2D8B69C87AE0}"/>
            </c:ext>
          </c:extLst>
        </c:ser>
        <c:ser>
          <c:idx val="1"/>
          <c:order val="1"/>
          <c:tx>
            <c:strRef>
              <c:f>'Pivot Tables'!$K$1</c:f>
              <c:strCache>
                <c:ptCount val="1"/>
                <c:pt idx="0">
                  <c:v>Competitor Avg 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'Pivot Tables'!$I$2:$I$4</c:f>
              <c:strCache>
                <c:ptCount val="2"/>
                <c:pt idx="0">
                  <c:v>New</c:v>
                </c:pt>
                <c:pt idx="1">
                  <c:v>Returning</c:v>
                </c:pt>
              </c:strCache>
            </c:strRef>
          </c:cat>
          <c:val>
            <c:numRef>
              <c:f>'Pivot Tables'!$K$2:$K$4</c:f>
              <c:numCache>
                <c:formatCode>General</c:formatCode>
                <c:ptCount val="2"/>
                <c:pt idx="0">
                  <c:v>0.44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199-40E0-B46C-2D8B69C87A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4115104"/>
        <c:axId val="204113664"/>
      </c:barChart>
      <c:catAx>
        <c:axId val="2041151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Customer Type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113664"/>
        <c:crosses val="autoZero"/>
        <c:auto val="1"/>
        <c:lblAlgn val="ctr"/>
        <c:lblOffset val="100"/>
        <c:noMultiLvlLbl val="0"/>
      </c:catAx>
      <c:valAx>
        <c:axId val="20411366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Checkout Conversion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115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[page2_recreated_charts.xlsx]Pivot Tables!PivotTable4</c:name>
    <c:fmtId val="9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/>
              <a:t>Bramble &amp;</a:t>
            </a:r>
            <a:r>
              <a:rPr lang="en-US" sz="1800" baseline="0"/>
              <a:t> Co Shipping Page Exit Rate is Around Double vs Competitors</a:t>
            </a:r>
            <a:endParaRPr lang="en-US" sz="18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%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tx2"/>
          </a:solidFill>
          <a:ln>
            <a:noFill/>
          </a:ln>
          <a:effectLst/>
        </c:spPr>
      </c:pivotFmt>
      <c:pivotFmt>
        <c:idx val="2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3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4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%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7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8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9"/>
        <c:spPr>
          <a:solidFill>
            <a:schemeClr val="tx2"/>
          </a:solidFill>
          <a:ln>
            <a:noFill/>
          </a:ln>
          <a:effectLst/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%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2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3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4"/>
        <c:spPr>
          <a:solidFill>
            <a:schemeClr val="tx2"/>
          </a:solidFill>
          <a:ln>
            <a:noFill/>
          </a:ln>
          <a:effectLst/>
        </c:spP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%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7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8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9"/>
        <c:spPr>
          <a:solidFill>
            <a:schemeClr val="tx2"/>
          </a:solidFill>
          <a:ln>
            <a:noFill/>
          </a:ln>
          <a:effectLst/>
        </c:spP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%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22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23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24"/>
        <c:spPr>
          <a:solidFill>
            <a:schemeClr val="tx2"/>
          </a:solidFill>
          <a:ln>
            <a:noFill/>
          </a:ln>
          <a:effectLst/>
        </c:spPr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'Pivot Tables'!$N$1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063-42DD-A60E-F6EBE75F5B4E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4063-42DD-A60E-F6EBE75F5B4E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4063-42DD-A60E-F6EBE75F5B4E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063-42DD-A60E-F6EBE75F5B4E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'Pivot Tables'!$M$2:$M$6</c:f>
              <c:strCache>
                <c:ptCount val="4"/>
                <c:pt idx="0">
                  <c:v>Competitor C</c:v>
                </c:pt>
                <c:pt idx="1">
                  <c:v>Competitor B</c:v>
                </c:pt>
                <c:pt idx="2">
                  <c:v>Competitor A</c:v>
                </c:pt>
                <c:pt idx="3">
                  <c:v>Bramble &amp; Co</c:v>
                </c:pt>
              </c:strCache>
            </c:strRef>
          </c:cat>
          <c:val>
            <c:numRef>
              <c:f>'Pivot Tables'!$N$2:$N$6</c:f>
              <c:numCache>
                <c:formatCode>General</c:formatCode>
                <c:ptCount val="4"/>
                <c:pt idx="0">
                  <c:v>0.08</c:v>
                </c:pt>
                <c:pt idx="1">
                  <c:v>0.08</c:v>
                </c:pt>
                <c:pt idx="2">
                  <c:v>0.09</c:v>
                </c:pt>
                <c:pt idx="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063-42DD-A60E-F6EBE75F5B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22816800"/>
        <c:axId val="222802400"/>
      </c:barChart>
      <c:catAx>
        <c:axId val="2228168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Brands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02400"/>
        <c:crosses val="autoZero"/>
        <c:auto val="1"/>
        <c:lblAlgn val="ctr"/>
        <c:lblOffset val="100"/>
        <c:noMultiLvlLbl val="0"/>
      </c:catAx>
      <c:valAx>
        <c:axId val="222802400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200"/>
                  <a:t>Shipping Page Exit 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22281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[page2_recreated_charts.xlsx]Pivot Tables!PivotTable4</c:name>
    <c:fmtId val="-1"/>
  </c:pivotSource>
  <c:chart>
    <c:title>
      <c:tx>
        <c:rich>
          <a:bodyPr rot="0" spcFirstLastPara="1" vertOverflow="ellipsis" vert="horz" wrap="square" anchor="ctr" anchorCtr="1"/>
          <a:lstStyle/>
          <a:p>
            <a:pPr>
              <a:defRPr sz="36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600"/>
              <a:t>Bramble &amp;</a:t>
            </a:r>
            <a:r>
              <a:rPr lang="en-US" sz="3600" baseline="0"/>
              <a:t> Co Shipping Page Exit Rate is Around Double vs Competitors</a:t>
            </a:r>
            <a:endParaRPr lang="en-US" sz="360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6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ivotFmts>
      <c:pivotFmt>
        <c:idx val="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%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tx2"/>
          </a:solidFill>
          <a:ln>
            <a:noFill/>
          </a:ln>
          <a:effectLst/>
        </c:spPr>
      </c:pivotFmt>
      <c:pivotFmt>
        <c:idx val="2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3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4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%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6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7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8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9"/>
        <c:spPr>
          <a:solidFill>
            <a:schemeClr val="tx2"/>
          </a:solidFill>
          <a:ln>
            <a:noFill/>
          </a:ln>
          <a:effectLst/>
        </c:spPr>
      </c:pivotFmt>
      <c:pivotFmt>
        <c:idx val="1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%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1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2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3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4"/>
        <c:spPr>
          <a:solidFill>
            <a:schemeClr val="tx2"/>
          </a:solidFill>
          <a:ln>
            <a:noFill/>
          </a:ln>
          <a:effectLst/>
        </c:spPr>
      </c:pivotFmt>
      <c:pivotFmt>
        <c:idx val="15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%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6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7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8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19"/>
        <c:spPr>
          <a:solidFill>
            <a:schemeClr val="tx2"/>
          </a:solidFill>
          <a:ln>
            <a:noFill/>
          </a:ln>
          <a:effectLst/>
        </c:spPr>
      </c:pivotFmt>
      <c:pivotFmt>
        <c:idx val="20"/>
        <c:spPr>
          <a:solidFill>
            <a:schemeClr val="accent1"/>
          </a:solidFill>
          <a:ln>
            <a:noFill/>
          </a:ln>
          <a:effectLst/>
        </c:spPr>
        <c:marker>
          <c:symbol val="none"/>
        </c:marker>
        <c:dLbl>
          <c:idx val="0"/>
          <c:numFmt formatCode="0%" sourceLinked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1200" b="0" i="0" u="none" strike="noStrike" kern="1200" baseline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showLegendKey val="0"/>
          <c:showVal val="1"/>
          <c:showCatName val="0"/>
          <c:showSerName val="0"/>
          <c:showPercent val="0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1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22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23"/>
        <c:spPr>
          <a:solidFill>
            <a:schemeClr val="bg1">
              <a:lumMod val="65000"/>
            </a:schemeClr>
          </a:solidFill>
          <a:ln>
            <a:noFill/>
          </a:ln>
          <a:effectLst/>
        </c:spPr>
      </c:pivotFmt>
      <c:pivotFmt>
        <c:idx val="24"/>
        <c:spPr>
          <a:solidFill>
            <a:schemeClr val="tx2"/>
          </a:solidFill>
          <a:ln>
            <a:noFill/>
          </a:ln>
          <a:effectLst/>
        </c:spPr>
      </c:pivotFmt>
    </c:pivotFmts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'Pivot Tables'!$N$1</c:f>
              <c:strCache>
                <c:ptCount val="1"/>
                <c:pt idx="0">
                  <c:v>Total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B7C-4805-820F-92081D84B58F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B7C-4805-820F-92081D84B58F}"/>
              </c:ext>
            </c:extLst>
          </c:dPt>
          <c:dPt>
            <c:idx val="2"/>
            <c:invertIfNegative val="0"/>
            <c:bubble3D val="0"/>
            <c:spPr>
              <a:solidFill>
                <a:schemeClr val="bg1">
                  <a:lumMod val="65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B7C-4805-820F-92081D84B58F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B7C-4805-820F-92081D84B58F}"/>
              </c:ext>
            </c:extLst>
          </c:dPt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'Pivot Tables'!$M$2:$M$6</c:f>
              <c:strCache>
                <c:ptCount val="4"/>
                <c:pt idx="0">
                  <c:v>Competitor C</c:v>
                </c:pt>
                <c:pt idx="1">
                  <c:v>Competitor B</c:v>
                </c:pt>
                <c:pt idx="2">
                  <c:v>Competitor A</c:v>
                </c:pt>
                <c:pt idx="3">
                  <c:v>Bramble &amp; Co</c:v>
                </c:pt>
              </c:strCache>
            </c:strRef>
          </c:cat>
          <c:val>
            <c:numRef>
              <c:f>'Pivot Tables'!$N$2:$N$6</c:f>
              <c:numCache>
                <c:formatCode>General</c:formatCode>
                <c:ptCount val="4"/>
                <c:pt idx="0">
                  <c:v>0.08</c:v>
                </c:pt>
                <c:pt idx="1">
                  <c:v>0.08</c:v>
                </c:pt>
                <c:pt idx="2">
                  <c:v>0.09</c:v>
                </c:pt>
                <c:pt idx="3">
                  <c:v>0.18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B7C-4805-820F-92081D84B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222816800"/>
        <c:axId val="222802400"/>
      </c:barChart>
      <c:catAx>
        <c:axId val="222816800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/>
                  <a:t>Brands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2802400"/>
        <c:crosses val="autoZero"/>
        <c:auto val="1"/>
        <c:lblAlgn val="ctr"/>
        <c:lblOffset val="100"/>
        <c:noMultiLvlLbl val="0"/>
      </c:catAx>
      <c:valAx>
        <c:axId val="222802400"/>
        <c:scaling>
          <c:orientation val="minMax"/>
        </c:scaling>
        <c:delete val="1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2800"/>
                  <a:t>Shipping Page Exit Rate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crossAx val="22281680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D1D300-85F2-4FE5-AD7B-9C6E19E90B8F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67FAEC-AC84-47BD-97FD-DD38DC5793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3459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7678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596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9097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90082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1096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393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304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3898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7727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6362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8217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859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59279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714875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83243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r>
              <a:rPr lang="en-GB" dirty="0"/>
              <a:t>However, the problem is that our stakeholders have many other priorities. And this could be just one of 15 problems that they’re trying to solve.</a:t>
            </a:r>
          </a:p>
          <a:p>
            <a:endParaRPr lang="en-GB" dirty="0"/>
          </a:p>
          <a:p>
            <a:r>
              <a:rPr lang="en-GB" dirty="0"/>
              <a:t>And by the time we come to present our findings back to them then their knowledge could be rusty on the exact problem the analysis is trying to solve.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13996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452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43584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80792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5081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35050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050687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680091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717386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0557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92941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8412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33786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853370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21518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Then run a 6 week AB test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27597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72974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22517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805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083428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1477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68891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24520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070616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Are there any questions?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4323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endParaRPr lang="en-GB" dirty="0"/>
          </a:p>
          <a:p>
            <a:r>
              <a:rPr lang="en-GB" dirty="0"/>
              <a:t>Thank you so much for listening, it’s been a pleasure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167FAEC-AC84-47BD-97FD-DD38DC57932B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9476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5.jpe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svg"/><Relationship Id="rId4" Type="http://schemas.openxmlformats.org/officeDocument/2006/relationships/image" Target="../media/image5.png"/><Relationship Id="rId9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23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25.jpeg"/><Relationship Id="rId4" Type="http://schemas.openxmlformats.org/officeDocument/2006/relationships/image" Target="../media/image24.svg"/><Relationship Id="rId9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sv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svg"/><Relationship Id="rId4" Type="http://schemas.openxmlformats.org/officeDocument/2006/relationships/image" Target="../media/image28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9.sv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Relationship Id="rId9" Type="http://schemas.openxmlformats.org/officeDocument/2006/relationships/image" Target="../media/image11.sv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sv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inkedin.com/in/tomgprice/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15886479" y="8317236"/>
            <a:ext cx="521281" cy="1036978"/>
          </a:xfrm>
          <a:custGeom>
            <a:avLst/>
            <a:gdLst/>
            <a:ahLst/>
            <a:cxnLst/>
            <a:rect l="l" t="t" r="r" b="b"/>
            <a:pathLst>
              <a:path w="521281" h="1036978">
                <a:moveTo>
                  <a:pt x="0" y="0"/>
                </a:moveTo>
                <a:lnTo>
                  <a:pt x="521280" y="0"/>
                </a:lnTo>
                <a:lnTo>
                  <a:pt x="521280" y="1036979"/>
                </a:lnTo>
                <a:lnTo>
                  <a:pt x="0" y="103697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28700" y="8575085"/>
            <a:ext cx="4563452" cy="654640"/>
            <a:chOff x="0" y="0"/>
            <a:chExt cx="706998" cy="1014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06998" cy="101421"/>
            </a:xfrm>
            <a:custGeom>
              <a:avLst/>
              <a:gdLst/>
              <a:ahLst/>
              <a:cxnLst/>
              <a:rect l="l" t="t" r="r" b="b"/>
              <a:pathLst>
                <a:path w="706998" h="101421">
                  <a:moveTo>
                    <a:pt x="50710" y="0"/>
                  </a:moveTo>
                  <a:lnTo>
                    <a:pt x="656288" y="0"/>
                  </a:lnTo>
                  <a:cubicBezTo>
                    <a:pt x="669737" y="0"/>
                    <a:pt x="682635" y="5343"/>
                    <a:pt x="692145" y="14853"/>
                  </a:cubicBezTo>
                  <a:cubicBezTo>
                    <a:pt x="701655" y="24363"/>
                    <a:pt x="706998" y="37261"/>
                    <a:pt x="706998" y="50710"/>
                  </a:cubicBezTo>
                  <a:lnTo>
                    <a:pt x="706998" y="50710"/>
                  </a:lnTo>
                  <a:cubicBezTo>
                    <a:pt x="706998" y="64160"/>
                    <a:pt x="701655" y="77058"/>
                    <a:pt x="692145" y="86568"/>
                  </a:cubicBezTo>
                  <a:cubicBezTo>
                    <a:pt x="682635" y="96078"/>
                    <a:pt x="669737" y="101421"/>
                    <a:pt x="656288" y="101421"/>
                  </a:cubicBezTo>
                  <a:lnTo>
                    <a:pt x="50710" y="101421"/>
                  </a:lnTo>
                  <a:cubicBezTo>
                    <a:pt x="37261" y="101421"/>
                    <a:pt x="24363" y="96078"/>
                    <a:pt x="14853" y="86568"/>
                  </a:cubicBezTo>
                  <a:cubicBezTo>
                    <a:pt x="5343" y="77058"/>
                    <a:pt x="0" y="64160"/>
                    <a:pt x="0" y="50710"/>
                  </a:cubicBezTo>
                  <a:lnTo>
                    <a:pt x="0" y="50710"/>
                  </a:lnTo>
                  <a:cubicBezTo>
                    <a:pt x="0" y="37261"/>
                    <a:pt x="5343" y="24363"/>
                    <a:pt x="14853" y="14853"/>
                  </a:cubicBezTo>
                  <a:cubicBezTo>
                    <a:pt x="24363" y="5343"/>
                    <a:pt x="37261" y="0"/>
                    <a:pt x="50710" y="0"/>
                  </a:cubicBezTo>
                  <a:close/>
                </a:path>
              </a:pathLst>
            </a:custGeom>
            <a:solidFill>
              <a:srgbClr val="FCFE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3276682" y="8642774"/>
            <a:ext cx="2172704" cy="519261"/>
            <a:chOff x="0" y="0"/>
            <a:chExt cx="517693" cy="1237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17693" cy="123725"/>
            </a:xfrm>
            <a:custGeom>
              <a:avLst/>
              <a:gdLst/>
              <a:ahLst/>
              <a:cxnLst/>
              <a:rect l="l" t="t" r="r" b="b"/>
              <a:pathLst>
                <a:path w="517693" h="123725">
                  <a:moveTo>
                    <a:pt x="61862" y="0"/>
                  </a:moveTo>
                  <a:lnTo>
                    <a:pt x="455830" y="0"/>
                  </a:lnTo>
                  <a:cubicBezTo>
                    <a:pt x="472237" y="0"/>
                    <a:pt x="487972" y="6518"/>
                    <a:pt x="499574" y="18119"/>
                  </a:cubicBezTo>
                  <a:cubicBezTo>
                    <a:pt x="511175" y="29721"/>
                    <a:pt x="517693" y="45456"/>
                    <a:pt x="517693" y="61862"/>
                  </a:cubicBezTo>
                  <a:lnTo>
                    <a:pt x="517693" y="61862"/>
                  </a:lnTo>
                  <a:cubicBezTo>
                    <a:pt x="517693" y="96028"/>
                    <a:pt x="489996" y="123725"/>
                    <a:pt x="455830" y="123725"/>
                  </a:cubicBezTo>
                  <a:lnTo>
                    <a:pt x="61862" y="123725"/>
                  </a:lnTo>
                  <a:cubicBezTo>
                    <a:pt x="27697" y="123725"/>
                    <a:pt x="0" y="96028"/>
                    <a:pt x="0" y="61862"/>
                  </a:cubicBezTo>
                  <a:lnTo>
                    <a:pt x="0" y="61862"/>
                  </a:lnTo>
                  <a:cubicBezTo>
                    <a:pt x="0" y="27697"/>
                    <a:pt x="27697" y="0"/>
                    <a:pt x="61862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1926902" y="2385215"/>
            <a:ext cx="5332398" cy="5543222"/>
            <a:chOff x="0" y="0"/>
            <a:chExt cx="5116830" cy="531913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118100" cy="5319132"/>
            </a:xfrm>
            <a:custGeom>
              <a:avLst/>
              <a:gdLst/>
              <a:ahLst/>
              <a:cxnLst/>
              <a:rect l="l" t="t" r="r" b="b"/>
              <a:pathLst>
                <a:path w="5118100" h="5319132">
                  <a:moveTo>
                    <a:pt x="5118100" y="3105063"/>
                  </a:moveTo>
                  <a:lnTo>
                    <a:pt x="5118100" y="4998427"/>
                  </a:lnTo>
                  <a:cubicBezTo>
                    <a:pt x="5116830" y="5175553"/>
                    <a:pt x="4980940" y="5319132"/>
                    <a:pt x="4813300" y="5319132"/>
                  </a:cubicBezTo>
                  <a:lnTo>
                    <a:pt x="1699260" y="5319132"/>
                  </a:lnTo>
                  <a:cubicBezTo>
                    <a:pt x="1531620" y="5319132"/>
                    <a:pt x="1395730" y="5175553"/>
                    <a:pt x="1395730" y="4998427"/>
                  </a:cubicBezTo>
                  <a:lnTo>
                    <a:pt x="1395730" y="3134584"/>
                  </a:lnTo>
                  <a:cubicBezTo>
                    <a:pt x="1395730" y="3131900"/>
                    <a:pt x="1395730" y="3130559"/>
                    <a:pt x="1395730" y="3127875"/>
                  </a:cubicBezTo>
                  <a:cubicBezTo>
                    <a:pt x="1398270" y="2950749"/>
                    <a:pt x="1536700" y="2809854"/>
                    <a:pt x="1704340" y="2812538"/>
                  </a:cubicBezTo>
                  <a:lnTo>
                    <a:pt x="2256790" y="2820589"/>
                  </a:lnTo>
                  <a:cubicBezTo>
                    <a:pt x="2423160" y="2823273"/>
                    <a:pt x="2555240" y="2965510"/>
                    <a:pt x="2556510" y="3141294"/>
                  </a:cubicBezTo>
                  <a:lnTo>
                    <a:pt x="2556510" y="3817591"/>
                  </a:lnTo>
                  <a:cubicBezTo>
                    <a:pt x="2556510" y="3996058"/>
                    <a:pt x="2692400" y="4139637"/>
                    <a:pt x="2861310" y="4139637"/>
                  </a:cubicBezTo>
                  <a:lnTo>
                    <a:pt x="3642360" y="4139637"/>
                  </a:lnTo>
                  <a:cubicBezTo>
                    <a:pt x="3811270" y="4139637"/>
                    <a:pt x="3947160" y="3996058"/>
                    <a:pt x="3947160" y="3817591"/>
                  </a:cubicBezTo>
                  <a:lnTo>
                    <a:pt x="3947160" y="3105063"/>
                  </a:lnTo>
                  <a:cubicBezTo>
                    <a:pt x="3947160" y="2927938"/>
                    <a:pt x="4083050" y="2784359"/>
                    <a:pt x="4250690" y="2784359"/>
                  </a:cubicBezTo>
                  <a:lnTo>
                    <a:pt x="4813300" y="2784359"/>
                  </a:lnTo>
                  <a:cubicBezTo>
                    <a:pt x="4980940" y="2784359"/>
                    <a:pt x="5116830" y="2927938"/>
                    <a:pt x="5118100" y="3105063"/>
                  </a:cubicBezTo>
                  <a:close/>
                  <a:moveTo>
                    <a:pt x="1757680" y="1233169"/>
                  </a:moveTo>
                  <a:lnTo>
                    <a:pt x="4740910" y="1233169"/>
                  </a:lnTo>
                  <a:cubicBezTo>
                    <a:pt x="4947920" y="1233169"/>
                    <a:pt x="5116830" y="1054702"/>
                    <a:pt x="5116830" y="835979"/>
                  </a:cubicBezTo>
                  <a:lnTo>
                    <a:pt x="5116830" y="397190"/>
                  </a:lnTo>
                  <a:cubicBezTo>
                    <a:pt x="5116830" y="178467"/>
                    <a:pt x="4947920" y="0"/>
                    <a:pt x="4740910" y="0"/>
                  </a:cubicBezTo>
                  <a:lnTo>
                    <a:pt x="1757680" y="0"/>
                  </a:lnTo>
                  <a:cubicBezTo>
                    <a:pt x="1550670" y="0"/>
                    <a:pt x="1381760" y="178467"/>
                    <a:pt x="1381760" y="397190"/>
                  </a:cubicBezTo>
                  <a:lnTo>
                    <a:pt x="1381760" y="835979"/>
                  </a:lnTo>
                  <a:cubicBezTo>
                    <a:pt x="1381760" y="1054702"/>
                    <a:pt x="1550670" y="1233169"/>
                    <a:pt x="1757680" y="1233169"/>
                  </a:cubicBezTo>
                  <a:close/>
                  <a:moveTo>
                    <a:pt x="4861560" y="1340518"/>
                  </a:moveTo>
                  <a:lnTo>
                    <a:pt x="1685290" y="1340518"/>
                  </a:lnTo>
                  <a:cubicBezTo>
                    <a:pt x="1651000" y="1340518"/>
                    <a:pt x="1617980" y="1336492"/>
                    <a:pt x="1584960" y="1325757"/>
                  </a:cubicBezTo>
                  <a:cubicBezTo>
                    <a:pt x="1393190" y="1264032"/>
                    <a:pt x="1282700" y="1094957"/>
                    <a:pt x="1282700" y="850739"/>
                  </a:cubicBezTo>
                  <a:cubicBezTo>
                    <a:pt x="1282700" y="720579"/>
                    <a:pt x="1285240" y="590418"/>
                    <a:pt x="1281430" y="461600"/>
                  </a:cubicBezTo>
                  <a:lnTo>
                    <a:pt x="1281430" y="271056"/>
                  </a:lnTo>
                  <a:cubicBezTo>
                    <a:pt x="1281430" y="122109"/>
                    <a:pt x="1167130" y="1342"/>
                    <a:pt x="1026160" y="0"/>
                  </a:cubicBezTo>
                  <a:lnTo>
                    <a:pt x="256540" y="0"/>
                  </a:lnTo>
                  <a:cubicBezTo>
                    <a:pt x="115570" y="1342"/>
                    <a:pt x="1270" y="122109"/>
                    <a:pt x="0" y="271056"/>
                  </a:cubicBezTo>
                  <a:lnTo>
                    <a:pt x="0" y="5049418"/>
                  </a:lnTo>
                  <a:cubicBezTo>
                    <a:pt x="1270" y="5198364"/>
                    <a:pt x="115570" y="5319132"/>
                    <a:pt x="256540" y="5319132"/>
                  </a:cubicBezTo>
                  <a:lnTo>
                    <a:pt x="1026160" y="5319132"/>
                  </a:lnTo>
                  <a:cubicBezTo>
                    <a:pt x="1167130" y="5319132"/>
                    <a:pt x="1281430" y="5198364"/>
                    <a:pt x="1281430" y="5049418"/>
                  </a:cubicBezTo>
                  <a:lnTo>
                    <a:pt x="1281430" y="4852164"/>
                  </a:lnTo>
                  <a:cubicBezTo>
                    <a:pt x="1282700" y="4841430"/>
                    <a:pt x="1282700" y="4832036"/>
                    <a:pt x="1282700" y="4821302"/>
                  </a:cubicBezTo>
                  <a:lnTo>
                    <a:pt x="1282700" y="3177524"/>
                  </a:lnTo>
                  <a:cubicBezTo>
                    <a:pt x="1283970" y="2905126"/>
                    <a:pt x="1470660" y="2706531"/>
                    <a:pt x="1727200" y="2705189"/>
                  </a:cubicBezTo>
                  <a:lnTo>
                    <a:pt x="1850390" y="2705189"/>
                  </a:lnTo>
                  <a:lnTo>
                    <a:pt x="2336800" y="2703847"/>
                  </a:lnTo>
                  <a:cubicBezTo>
                    <a:pt x="2336800" y="2703847"/>
                    <a:pt x="2336800" y="2703847"/>
                    <a:pt x="2338070" y="2703847"/>
                  </a:cubicBezTo>
                  <a:lnTo>
                    <a:pt x="2368550" y="2703847"/>
                  </a:lnTo>
                  <a:cubicBezTo>
                    <a:pt x="2451100" y="2709215"/>
                    <a:pt x="2663190" y="2765573"/>
                    <a:pt x="2663190" y="3194968"/>
                  </a:cubicBezTo>
                  <a:lnTo>
                    <a:pt x="2663190" y="3775993"/>
                  </a:lnTo>
                  <a:cubicBezTo>
                    <a:pt x="2663190" y="3927623"/>
                    <a:pt x="2780030" y="4051074"/>
                    <a:pt x="2923540" y="4051074"/>
                  </a:cubicBezTo>
                  <a:lnTo>
                    <a:pt x="3585210" y="4051074"/>
                  </a:lnTo>
                  <a:cubicBezTo>
                    <a:pt x="3728720" y="4051074"/>
                    <a:pt x="3845560" y="3927623"/>
                    <a:pt x="3845560" y="3775993"/>
                  </a:cubicBezTo>
                  <a:lnTo>
                    <a:pt x="3845560" y="3036628"/>
                  </a:lnTo>
                  <a:cubicBezTo>
                    <a:pt x="3903980" y="2670301"/>
                    <a:pt x="4161790" y="2703847"/>
                    <a:pt x="4161790" y="2703847"/>
                  </a:cubicBezTo>
                  <a:lnTo>
                    <a:pt x="4160520" y="2698480"/>
                  </a:lnTo>
                  <a:lnTo>
                    <a:pt x="4860290" y="2695796"/>
                  </a:lnTo>
                  <a:cubicBezTo>
                    <a:pt x="5002530" y="2695796"/>
                    <a:pt x="5116830" y="2575029"/>
                    <a:pt x="5116830" y="2424740"/>
                  </a:cubicBezTo>
                  <a:lnTo>
                    <a:pt x="5116830" y="1610232"/>
                  </a:lnTo>
                  <a:cubicBezTo>
                    <a:pt x="5116830" y="1461285"/>
                    <a:pt x="5002530" y="1340518"/>
                    <a:pt x="4861560" y="1340518"/>
                  </a:cubicBezTo>
                  <a:close/>
                </a:path>
              </a:pathLst>
            </a:custGeom>
            <a:blipFill>
              <a:blip r:embed="rId5"/>
              <a:stretch>
                <a:fillRect l="-35078" r="-20812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>
            <a:off x="16605077" y="8479738"/>
            <a:ext cx="787165" cy="682298"/>
          </a:xfrm>
          <a:custGeom>
            <a:avLst/>
            <a:gdLst/>
            <a:ahLst/>
            <a:cxnLst/>
            <a:rect l="l" t="t" r="r" b="b"/>
            <a:pathLst>
              <a:path w="787165" h="682298">
                <a:moveTo>
                  <a:pt x="0" y="0"/>
                </a:moveTo>
                <a:lnTo>
                  <a:pt x="787165" y="0"/>
                </a:lnTo>
                <a:lnTo>
                  <a:pt x="787165" y="682298"/>
                </a:lnTo>
                <a:lnTo>
                  <a:pt x="0" y="6822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TextBox 10"/>
          <p:cNvSpPr txBox="1"/>
          <p:nvPr/>
        </p:nvSpPr>
        <p:spPr>
          <a:xfrm>
            <a:off x="3518150" y="8707143"/>
            <a:ext cx="2256282" cy="390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20"/>
              </a:lnSpc>
            </a:pPr>
            <a:r>
              <a:rPr lang="en-US" sz="26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Tom Price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261868" y="8764293"/>
            <a:ext cx="2256282" cy="2857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399"/>
              </a:lnSpc>
            </a:pPr>
            <a:r>
              <a:rPr lang="en-US" sz="1999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Presented By: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028700" y="2670965"/>
            <a:ext cx="9873233" cy="30359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830"/>
              </a:lnSpc>
            </a:pPr>
            <a:r>
              <a:rPr lang="en-US" sz="9000" b="1" spc="-179" dirty="0">
                <a:solidFill>
                  <a:srgbClr val="FCFE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How to Tell a Clear Story with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623007" y="3041123"/>
            <a:ext cx="13041985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00"/>
              </a:lnSpc>
              <a:spcBef>
                <a:spcPct val="0"/>
              </a:spcBef>
            </a:pPr>
            <a:r>
              <a:rPr lang="en-US" sz="8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Nothing Happened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340419" y="-1352550"/>
            <a:ext cx="4762500" cy="4762500"/>
          </a:xfrm>
          <a:custGeom>
            <a:avLst/>
            <a:gdLst/>
            <a:ahLst/>
            <a:cxnLst/>
            <a:rect l="l" t="t" r="r" b="b"/>
            <a:pathLst>
              <a:path w="4762500" h="4762500">
                <a:moveTo>
                  <a:pt x="0" y="0"/>
                </a:moveTo>
                <a:lnTo>
                  <a:pt x="4762500" y="0"/>
                </a:lnTo>
                <a:lnTo>
                  <a:pt x="4762500" y="4762500"/>
                </a:lnTo>
                <a:lnTo>
                  <a:pt x="0" y="47625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074543" y="3409950"/>
            <a:ext cx="1428750" cy="1428750"/>
          </a:xfrm>
          <a:custGeom>
            <a:avLst/>
            <a:gdLst/>
            <a:ahLst/>
            <a:cxnLst/>
            <a:rect l="l" t="t" r="r" b="b"/>
            <a:pathLst>
              <a:path w="1428750" h="1428750">
                <a:moveTo>
                  <a:pt x="0" y="0"/>
                </a:moveTo>
                <a:lnTo>
                  <a:pt x="1428750" y="0"/>
                </a:lnTo>
                <a:lnTo>
                  <a:pt x="1428750" y="1428750"/>
                </a:lnTo>
                <a:lnTo>
                  <a:pt x="0" y="142875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028700" y="2174875"/>
            <a:ext cx="8885757" cy="30797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000"/>
              </a:lnSpc>
            </a:pPr>
            <a:r>
              <a:rPr lang="en-US" sz="80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Did my analysis help to </a:t>
            </a:r>
            <a:r>
              <a:rPr lang="en-US" sz="8000" b="1" dirty="0">
                <a:solidFill>
                  <a:srgbClr val="9393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take action</a:t>
            </a:r>
            <a:r>
              <a:rPr lang="en-US" sz="8000" b="1" dirty="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4687550" y="-5060648"/>
            <a:ext cx="6089348" cy="6089348"/>
          </a:xfrm>
          <a:custGeom>
            <a:avLst/>
            <a:gdLst/>
            <a:ahLst/>
            <a:cxnLst/>
            <a:rect l="l" t="t" r="r" b="b"/>
            <a:pathLst>
              <a:path w="6089348" h="6089348">
                <a:moveTo>
                  <a:pt x="0" y="0"/>
                </a:moveTo>
                <a:lnTo>
                  <a:pt x="6089348" y="0"/>
                </a:lnTo>
                <a:lnTo>
                  <a:pt x="6089348" y="6089348"/>
                </a:lnTo>
                <a:lnTo>
                  <a:pt x="0" y="60893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5503411" y="1163064"/>
            <a:ext cx="11456703" cy="13684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200"/>
              </a:lnSpc>
            </a:pPr>
            <a:r>
              <a:rPr lang="en-US" sz="8000" b="1">
                <a:solidFill>
                  <a:srgbClr val="60616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12 Years in Analytics</a:t>
            </a:r>
          </a:p>
        </p:txBody>
      </p:sp>
      <p:grpSp>
        <p:nvGrpSpPr>
          <p:cNvPr id="4" name="Group 4"/>
          <p:cNvGrpSpPr/>
          <p:nvPr/>
        </p:nvGrpSpPr>
        <p:grpSpPr>
          <a:xfrm>
            <a:off x="609600" y="3543300"/>
            <a:ext cx="5257131" cy="1230186"/>
            <a:chOff x="0" y="0"/>
            <a:chExt cx="1384594" cy="3240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84594" cy="324000"/>
            </a:xfrm>
            <a:custGeom>
              <a:avLst/>
              <a:gdLst/>
              <a:ahLst/>
              <a:cxnLst/>
              <a:rect l="l" t="t" r="r" b="b"/>
              <a:pathLst>
                <a:path w="1384594" h="324000">
                  <a:moveTo>
                    <a:pt x="1181394" y="0"/>
                  </a:moveTo>
                  <a:lnTo>
                    <a:pt x="0" y="0"/>
                  </a:lnTo>
                  <a:lnTo>
                    <a:pt x="0" y="324000"/>
                  </a:lnTo>
                  <a:lnTo>
                    <a:pt x="1181394" y="324000"/>
                  </a:lnTo>
                  <a:lnTo>
                    <a:pt x="1384594" y="162000"/>
                  </a:lnTo>
                  <a:lnTo>
                    <a:pt x="1181394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66675"/>
              <a:ext cx="1270294" cy="2573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r>
                <a:rPr lang="en-US" sz="3999" b="1">
                  <a:solidFill>
                    <a:srgbClr val="FCFE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Iceland Foods</a:t>
              </a:r>
            </a:p>
            <a:p>
              <a:pPr algn="ctr">
                <a:lnSpc>
                  <a:spcPts val="3120"/>
                </a:lnSpc>
              </a:pPr>
              <a:r>
                <a:rPr lang="en-US" sz="3000" b="1">
                  <a:solidFill>
                    <a:srgbClr val="FCFE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2014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4976916" y="3543300"/>
            <a:ext cx="4095750" cy="1230185"/>
            <a:chOff x="0" y="0"/>
            <a:chExt cx="1078716" cy="32399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078716" cy="323999"/>
            </a:xfrm>
            <a:custGeom>
              <a:avLst/>
              <a:gdLst/>
              <a:ahLst/>
              <a:cxnLst/>
              <a:rect l="l" t="t" r="r" b="b"/>
              <a:pathLst>
                <a:path w="1078716" h="323999">
                  <a:moveTo>
                    <a:pt x="0" y="0"/>
                  </a:moveTo>
                  <a:lnTo>
                    <a:pt x="875516" y="0"/>
                  </a:lnTo>
                  <a:lnTo>
                    <a:pt x="1078716" y="162000"/>
                  </a:lnTo>
                  <a:lnTo>
                    <a:pt x="875516" y="323999"/>
                  </a:lnTo>
                  <a:lnTo>
                    <a:pt x="0" y="323999"/>
                  </a:lnTo>
                  <a:lnTo>
                    <a:pt x="203200" y="16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06161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77800" y="66675"/>
              <a:ext cx="824716" cy="25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r>
                <a:rPr lang="en-US" sz="399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CMS</a:t>
              </a:r>
            </a:p>
            <a:p>
              <a:pPr algn="ctr">
                <a:lnSpc>
                  <a:spcPts val="312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2016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8174408" y="3544718"/>
            <a:ext cx="6537019" cy="1230185"/>
            <a:chOff x="0" y="0"/>
            <a:chExt cx="1721684" cy="323999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721684" cy="323999"/>
            </a:xfrm>
            <a:custGeom>
              <a:avLst/>
              <a:gdLst/>
              <a:ahLst/>
              <a:cxnLst/>
              <a:rect l="l" t="t" r="r" b="b"/>
              <a:pathLst>
                <a:path w="1721684" h="323999">
                  <a:moveTo>
                    <a:pt x="0" y="0"/>
                  </a:moveTo>
                  <a:lnTo>
                    <a:pt x="1518484" y="0"/>
                  </a:lnTo>
                  <a:lnTo>
                    <a:pt x="1721684" y="162000"/>
                  </a:lnTo>
                  <a:lnTo>
                    <a:pt x="1518484" y="323999"/>
                  </a:lnTo>
                  <a:lnTo>
                    <a:pt x="0" y="323999"/>
                  </a:lnTo>
                  <a:lnTo>
                    <a:pt x="203200" y="16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9393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77800" y="66675"/>
              <a:ext cx="1467684" cy="25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r>
                <a:rPr lang="en-US" sz="3999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Swinton Insurance </a:t>
              </a:r>
            </a:p>
            <a:p>
              <a:pPr algn="ctr">
                <a:lnSpc>
                  <a:spcPts val="3120"/>
                </a:lnSpc>
              </a:pPr>
              <a:r>
                <a:rPr lang="en-US" sz="3000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2018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8327456" y="7659518"/>
            <a:ext cx="4577200" cy="1230185"/>
            <a:chOff x="0" y="0"/>
            <a:chExt cx="1205518" cy="32399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205518" cy="323999"/>
            </a:xfrm>
            <a:custGeom>
              <a:avLst/>
              <a:gdLst/>
              <a:ahLst/>
              <a:cxnLst/>
              <a:rect l="l" t="t" r="r" b="b"/>
              <a:pathLst>
                <a:path w="1205518" h="323999">
                  <a:moveTo>
                    <a:pt x="0" y="0"/>
                  </a:moveTo>
                  <a:lnTo>
                    <a:pt x="1002318" y="0"/>
                  </a:lnTo>
                  <a:lnTo>
                    <a:pt x="1205518" y="162000"/>
                  </a:lnTo>
                  <a:lnTo>
                    <a:pt x="1002318" y="323999"/>
                  </a:lnTo>
                  <a:lnTo>
                    <a:pt x="0" y="323999"/>
                  </a:lnTo>
                  <a:lnTo>
                    <a:pt x="203200" y="16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39393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77800" y="66675"/>
              <a:ext cx="951518" cy="25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r>
                <a:rPr lang="en-US" sz="399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AS Watson</a:t>
              </a:r>
            </a:p>
            <a:p>
              <a:pPr algn="ctr">
                <a:lnSpc>
                  <a:spcPts val="3120"/>
                </a:lnSpc>
              </a:pPr>
              <a:r>
                <a:rPr lang="en-US" sz="3000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2024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 rot="-10800000">
            <a:off x="10674342" y="5765123"/>
            <a:ext cx="4772710" cy="1230630"/>
            <a:chOff x="0" y="0"/>
            <a:chExt cx="1257010" cy="324117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257010" cy="324117"/>
            </a:xfrm>
            <a:custGeom>
              <a:avLst/>
              <a:gdLst/>
              <a:ahLst/>
              <a:cxnLst/>
              <a:rect l="l" t="t" r="r" b="b"/>
              <a:pathLst>
                <a:path w="1257010" h="324117">
                  <a:moveTo>
                    <a:pt x="0" y="0"/>
                  </a:moveTo>
                  <a:lnTo>
                    <a:pt x="1053810" y="0"/>
                  </a:lnTo>
                  <a:lnTo>
                    <a:pt x="1257010" y="162058"/>
                  </a:lnTo>
                  <a:lnTo>
                    <a:pt x="1053810" y="324117"/>
                  </a:lnTo>
                  <a:lnTo>
                    <a:pt x="0" y="324117"/>
                  </a:lnTo>
                  <a:lnTo>
                    <a:pt x="203200" y="1620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CDCD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177800" y="66675"/>
              <a:ext cx="1003010" cy="2574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endParaRPr/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11771641" y="5954353"/>
            <a:ext cx="2725671" cy="918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3999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 Brown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3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2019</a:t>
            </a:r>
          </a:p>
        </p:txBody>
      </p:sp>
      <p:grpSp>
        <p:nvGrpSpPr>
          <p:cNvPr id="20" name="Group 20"/>
          <p:cNvGrpSpPr/>
          <p:nvPr/>
        </p:nvGrpSpPr>
        <p:grpSpPr>
          <a:xfrm rot="-10800000">
            <a:off x="5463960" y="5765123"/>
            <a:ext cx="6098131" cy="1230630"/>
            <a:chOff x="0" y="0"/>
            <a:chExt cx="1606092" cy="324117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1606092" cy="324117"/>
            </a:xfrm>
            <a:custGeom>
              <a:avLst/>
              <a:gdLst/>
              <a:ahLst/>
              <a:cxnLst/>
              <a:rect l="l" t="t" r="r" b="b"/>
              <a:pathLst>
                <a:path w="1606092" h="324117">
                  <a:moveTo>
                    <a:pt x="0" y="0"/>
                  </a:moveTo>
                  <a:lnTo>
                    <a:pt x="1402892" y="0"/>
                  </a:lnTo>
                  <a:lnTo>
                    <a:pt x="1606092" y="162058"/>
                  </a:lnTo>
                  <a:lnTo>
                    <a:pt x="1402892" y="324117"/>
                  </a:lnTo>
                  <a:lnTo>
                    <a:pt x="0" y="324117"/>
                  </a:lnTo>
                  <a:lnTo>
                    <a:pt x="203200" y="1620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id="22" name="TextBox 22"/>
            <p:cNvSpPr txBox="1"/>
            <p:nvPr/>
          </p:nvSpPr>
          <p:spPr>
            <a:xfrm>
              <a:off x="177800" y="38100"/>
              <a:ext cx="1352092" cy="28601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080"/>
                </a:lnSpc>
              </a:pPr>
              <a:endParaRPr/>
            </a:p>
          </p:txBody>
        </p:sp>
      </p:grpSp>
      <p:sp>
        <p:nvSpPr>
          <p:cNvPr id="23" name="TextBox 23"/>
          <p:cNvSpPr txBox="1"/>
          <p:nvPr/>
        </p:nvSpPr>
        <p:spPr>
          <a:xfrm>
            <a:off x="6683066" y="5952840"/>
            <a:ext cx="4153909" cy="9188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159"/>
              </a:lnSpc>
            </a:pPr>
            <a:r>
              <a:rPr lang="en-US" sz="39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Spira Analytics </a:t>
            </a:r>
          </a:p>
          <a:p>
            <a:pPr algn="ctr">
              <a:lnSpc>
                <a:spcPts val="3120"/>
              </a:lnSpc>
              <a:spcBef>
                <a:spcPct val="0"/>
              </a:spcBef>
            </a:pPr>
            <a:r>
              <a:rPr lang="en-US" sz="3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2021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2041407" y="7659518"/>
            <a:ext cx="4454086" cy="1230185"/>
            <a:chOff x="0" y="0"/>
            <a:chExt cx="1173093" cy="323999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173093" cy="323999"/>
            </a:xfrm>
            <a:custGeom>
              <a:avLst/>
              <a:gdLst/>
              <a:ahLst/>
              <a:cxnLst/>
              <a:rect l="l" t="t" r="r" b="b"/>
              <a:pathLst>
                <a:path w="1173093" h="323999">
                  <a:moveTo>
                    <a:pt x="0" y="0"/>
                  </a:moveTo>
                  <a:lnTo>
                    <a:pt x="969893" y="0"/>
                  </a:lnTo>
                  <a:lnTo>
                    <a:pt x="1173093" y="162000"/>
                  </a:lnTo>
                  <a:lnTo>
                    <a:pt x="969893" y="323999"/>
                  </a:lnTo>
                  <a:lnTo>
                    <a:pt x="0" y="323999"/>
                  </a:lnTo>
                  <a:lnTo>
                    <a:pt x="203200" y="16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FCDCD"/>
            </a:solidFill>
          </p:spPr>
        </p:sp>
        <p:sp>
          <p:nvSpPr>
            <p:cNvPr id="26" name="TextBox 26"/>
            <p:cNvSpPr txBox="1"/>
            <p:nvPr/>
          </p:nvSpPr>
          <p:spPr>
            <a:xfrm>
              <a:off x="177800" y="66675"/>
              <a:ext cx="919093" cy="25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r>
                <a:rPr lang="en-US" sz="3999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WorldPay</a:t>
              </a:r>
            </a:p>
            <a:p>
              <a:pPr algn="ctr">
                <a:lnSpc>
                  <a:spcPts val="3120"/>
                </a:lnSpc>
              </a:pPr>
              <a:r>
                <a:rPr lang="en-US" sz="3000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2026</a:t>
              </a:r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13813168" y="3543300"/>
            <a:ext cx="1633884" cy="1230185"/>
            <a:chOff x="0" y="0"/>
            <a:chExt cx="430323" cy="323999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430323" cy="323999"/>
            </a:xfrm>
            <a:custGeom>
              <a:avLst/>
              <a:gdLst/>
              <a:ahLst/>
              <a:cxnLst/>
              <a:rect l="l" t="t" r="r" b="b"/>
              <a:pathLst>
                <a:path w="430323" h="323999">
                  <a:moveTo>
                    <a:pt x="0" y="0"/>
                  </a:moveTo>
                  <a:lnTo>
                    <a:pt x="227123" y="0"/>
                  </a:lnTo>
                  <a:lnTo>
                    <a:pt x="430323" y="162000"/>
                  </a:lnTo>
                  <a:lnTo>
                    <a:pt x="227123" y="323999"/>
                  </a:lnTo>
                  <a:lnTo>
                    <a:pt x="0" y="323999"/>
                  </a:lnTo>
                  <a:lnTo>
                    <a:pt x="203200" y="16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3D1D1"/>
            </a:solidFill>
          </p:spPr>
        </p:sp>
        <p:sp>
          <p:nvSpPr>
            <p:cNvPr id="29" name="TextBox 29"/>
            <p:cNvSpPr txBox="1"/>
            <p:nvPr/>
          </p:nvSpPr>
          <p:spPr>
            <a:xfrm>
              <a:off x="177800" y="66675"/>
              <a:ext cx="176323" cy="25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14630110" y="3544718"/>
            <a:ext cx="898258" cy="3451034"/>
            <a:chOff x="0" y="0"/>
            <a:chExt cx="236578" cy="908914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236578" cy="908914"/>
            </a:xfrm>
            <a:custGeom>
              <a:avLst/>
              <a:gdLst/>
              <a:ahLst/>
              <a:cxnLst/>
              <a:rect l="l" t="t" r="r" b="b"/>
              <a:pathLst>
                <a:path w="236578" h="908914">
                  <a:moveTo>
                    <a:pt x="0" y="0"/>
                  </a:moveTo>
                  <a:lnTo>
                    <a:pt x="236578" y="0"/>
                  </a:lnTo>
                  <a:lnTo>
                    <a:pt x="236578" y="908914"/>
                  </a:lnTo>
                  <a:lnTo>
                    <a:pt x="0" y="908914"/>
                  </a:lnTo>
                  <a:close/>
                </a:path>
              </a:pathLst>
            </a:custGeom>
            <a:solidFill>
              <a:srgbClr val="D3D1D1"/>
            </a:solidFill>
          </p:spPr>
        </p:sp>
        <p:sp>
          <p:nvSpPr>
            <p:cNvPr id="32" name="TextBox 32"/>
            <p:cNvSpPr txBox="1"/>
            <p:nvPr/>
          </p:nvSpPr>
          <p:spPr>
            <a:xfrm>
              <a:off x="0" y="66675"/>
              <a:ext cx="236578" cy="8422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4052562" y="7659518"/>
            <a:ext cx="5154479" cy="1230185"/>
            <a:chOff x="0" y="0"/>
            <a:chExt cx="1357558" cy="323999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357558" cy="323999"/>
            </a:xfrm>
            <a:custGeom>
              <a:avLst/>
              <a:gdLst/>
              <a:ahLst/>
              <a:cxnLst/>
              <a:rect l="l" t="t" r="r" b="b"/>
              <a:pathLst>
                <a:path w="1357558" h="323999">
                  <a:moveTo>
                    <a:pt x="0" y="0"/>
                  </a:moveTo>
                  <a:lnTo>
                    <a:pt x="1154358" y="0"/>
                  </a:lnTo>
                  <a:lnTo>
                    <a:pt x="1357558" y="162000"/>
                  </a:lnTo>
                  <a:lnTo>
                    <a:pt x="1154358" y="323999"/>
                  </a:lnTo>
                  <a:lnTo>
                    <a:pt x="0" y="323999"/>
                  </a:lnTo>
                  <a:lnTo>
                    <a:pt x="203200" y="162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06161"/>
            </a:solidFill>
          </p:spPr>
        </p:sp>
        <p:sp>
          <p:nvSpPr>
            <p:cNvPr id="35" name="TextBox 35"/>
            <p:cNvSpPr txBox="1"/>
            <p:nvPr/>
          </p:nvSpPr>
          <p:spPr>
            <a:xfrm>
              <a:off x="177800" y="66675"/>
              <a:ext cx="1103558" cy="25732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r>
                <a:rPr lang="en-US" sz="3999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William Hill</a:t>
              </a:r>
            </a:p>
            <a:p>
              <a:pPr algn="ctr">
                <a:lnSpc>
                  <a:spcPts val="3120"/>
                </a:lnSpc>
              </a:pPr>
              <a:r>
                <a:rPr lang="en-US" sz="3000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2022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052562" y="5765123"/>
            <a:ext cx="898258" cy="3124581"/>
            <a:chOff x="0" y="0"/>
            <a:chExt cx="236578" cy="822935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236578" cy="822935"/>
            </a:xfrm>
            <a:custGeom>
              <a:avLst/>
              <a:gdLst/>
              <a:ahLst/>
              <a:cxnLst/>
              <a:rect l="l" t="t" r="r" b="b"/>
              <a:pathLst>
                <a:path w="236578" h="822935">
                  <a:moveTo>
                    <a:pt x="0" y="0"/>
                  </a:moveTo>
                  <a:lnTo>
                    <a:pt x="236578" y="0"/>
                  </a:lnTo>
                  <a:lnTo>
                    <a:pt x="236578" y="822935"/>
                  </a:lnTo>
                  <a:lnTo>
                    <a:pt x="0" y="822935"/>
                  </a:lnTo>
                  <a:close/>
                </a:path>
              </a:pathLst>
            </a:custGeom>
            <a:solidFill>
              <a:srgbClr val="606161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66675"/>
              <a:ext cx="236578" cy="7562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endParaRPr/>
            </a:p>
          </p:txBody>
        </p:sp>
      </p:grpSp>
      <p:grpSp>
        <p:nvGrpSpPr>
          <p:cNvPr id="39" name="Group 39"/>
          <p:cNvGrpSpPr/>
          <p:nvPr/>
        </p:nvGrpSpPr>
        <p:grpSpPr>
          <a:xfrm rot="-10800000">
            <a:off x="4052562" y="5765123"/>
            <a:ext cx="2395605" cy="1230630"/>
            <a:chOff x="0" y="0"/>
            <a:chExt cx="630941" cy="324117"/>
          </a:xfrm>
        </p:grpSpPr>
        <p:sp>
          <p:nvSpPr>
            <p:cNvPr id="40" name="Freeform 40"/>
            <p:cNvSpPr/>
            <p:nvPr/>
          </p:nvSpPr>
          <p:spPr>
            <a:xfrm>
              <a:off x="0" y="0"/>
              <a:ext cx="630941" cy="324117"/>
            </a:xfrm>
            <a:custGeom>
              <a:avLst/>
              <a:gdLst/>
              <a:ahLst/>
              <a:cxnLst/>
              <a:rect l="l" t="t" r="r" b="b"/>
              <a:pathLst>
                <a:path w="630941" h="324117">
                  <a:moveTo>
                    <a:pt x="0" y="0"/>
                  </a:moveTo>
                  <a:lnTo>
                    <a:pt x="427741" y="0"/>
                  </a:lnTo>
                  <a:lnTo>
                    <a:pt x="630941" y="162058"/>
                  </a:lnTo>
                  <a:lnTo>
                    <a:pt x="427741" y="324117"/>
                  </a:lnTo>
                  <a:lnTo>
                    <a:pt x="0" y="324117"/>
                  </a:lnTo>
                  <a:lnTo>
                    <a:pt x="203200" y="16205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606161"/>
            </a:solidFill>
          </p:spPr>
        </p:sp>
        <p:sp>
          <p:nvSpPr>
            <p:cNvPr id="41" name="TextBox 41"/>
            <p:cNvSpPr txBox="1"/>
            <p:nvPr/>
          </p:nvSpPr>
          <p:spPr>
            <a:xfrm>
              <a:off x="177800" y="66675"/>
              <a:ext cx="376941" cy="25744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159"/>
                </a:lnSpc>
              </a:pPr>
              <a:endParaRPr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7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noFill/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0" name="TextBox 10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44590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02694" y="5104161"/>
            <a:ext cx="6905007" cy="1047750"/>
            <a:chOff x="0" y="0"/>
            <a:chExt cx="9206676" cy="1397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79942"/>
              <a:ext cx="9206676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have we learned?</a:t>
              </a:r>
            </a:p>
          </p:txBody>
        </p:sp>
      </p:grpSp>
      <p:sp>
        <p:nvSpPr>
          <p:cNvPr id="10" name="Freeform 10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137961" y="5042249"/>
            <a:ext cx="953369" cy="1171575"/>
          </a:xfrm>
          <a:custGeom>
            <a:avLst/>
            <a:gdLst/>
            <a:ahLst/>
            <a:cxnLst/>
            <a:rect l="l" t="t" r="r" b="b"/>
            <a:pathLst>
              <a:path w="953369" h="1171575">
                <a:moveTo>
                  <a:pt x="0" y="0"/>
                </a:moveTo>
                <a:lnTo>
                  <a:pt x="953369" y="0"/>
                </a:lnTo>
                <a:lnTo>
                  <a:pt x="953369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392377" y="3219998"/>
            <a:ext cx="10294673" cy="1664409"/>
            <a:chOff x="0" y="0"/>
            <a:chExt cx="2711354" cy="43836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711354" cy="438363"/>
            </a:xfrm>
            <a:custGeom>
              <a:avLst/>
              <a:gdLst/>
              <a:ahLst/>
              <a:cxnLst/>
              <a:rect l="l" t="t" r="r" b="b"/>
              <a:pathLst>
                <a:path w="2711354" h="438363">
                  <a:moveTo>
                    <a:pt x="12785" y="0"/>
                  </a:moveTo>
                  <a:lnTo>
                    <a:pt x="2698570" y="0"/>
                  </a:lnTo>
                  <a:cubicBezTo>
                    <a:pt x="2701960" y="0"/>
                    <a:pt x="2705212" y="1347"/>
                    <a:pt x="2707610" y="3745"/>
                  </a:cubicBezTo>
                  <a:cubicBezTo>
                    <a:pt x="2710007" y="6142"/>
                    <a:pt x="2711354" y="9394"/>
                    <a:pt x="2711354" y="12785"/>
                  </a:cubicBezTo>
                  <a:lnTo>
                    <a:pt x="2711354" y="425578"/>
                  </a:lnTo>
                  <a:cubicBezTo>
                    <a:pt x="2711354" y="432639"/>
                    <a:pt x="2705630" y="438363"/>
                    <a:pt x="2698570" y="438363"/>
                  </a:cubicBezTo>
                  <a:lnTo>
                    <a:pt x="12785" y="438363"/>
                  </a:lnTo>
                  <a:cubicBezTo>
                    <a:pt x="9394" y="438363"/>
                    <a:pt x="6142" y="437016"/>
                    <a:pt x="3745" y="434618"/>
                  </a:cubicBezTo>
                  <a:cubicBezTo>
                    <a:pt x="1347" y="432221"/>
                    <a:pt x="0" y="428969"/>
                    <a:pt x="0" y="425578"/>
                  </a:cubicBezTo>
                  <a:lnTo>
                    <a:pt x="0" y="12785"/>
                  </a:lnTo>
                  <a:cubicBezTo>
                    <a:pt x="0" y="9394"/>
                    <a:pt x="1347" y="6142"/>
                    <a:pt x="3745" y="3745"/>
                  </a:cubicBezTo>
                  <a:cubicBezTo>
                    <a:pt x="6142" y="1347"/>
                    <a:pt x="9394" y="0"/>
                    <a:pt x="12785" y="0"/>
                  </a:cubicBezTo>
                  <a:close/>
                </a:path>
              </a:pathLst>
            </a:custGeom>
            <a:solidFill>
              <a:srgbClr val="FFFFFF">
                <a:alpha val="85882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0" y="-38100"/>
              <a:ext cx="2711354" cy="47646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16" name="Group 16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02694" y="5104161"/>
            <a:ext cx="6905007" cy="1047750"/>
            <a:chOff x="0" y="0"/>
            <a:chExt cx="9206676" cy="1397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79942"/>
              <a:ext cx="9206676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have we learned?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02694" y="6604467"/>
            <a:ext cx="6172492" cy="1047750"/>
            <a:chOff x="0" y="0"/>
            <a:chExt cx="8229989" cy="1397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229989" cy="1397000"/>
              <a:chOff x="0" y="0"/>
              <a:chExt cx="1501304" cy="25483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501304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501304" h="254839">
                    <a:moveTo>
                      <a:pt x="31357" y="0"/>
                    </a:moveTo>
                    <a:lnTo>
                      <a:pt x="1469947" y="0"/>
                    </a:lnTo>
                    <a:cubicBezTo>
                      <a:pt x="1478263" y="0"/>
                      <a:pt x="1486239" y="3304"/>
                      <a:pt x="1492119" y="9184"/>
                    </a:cubicBezTo>
                    <a:cubicBezTo>
                      <a:pt x="1498000" y="15065"/>
                      <a:pt x="1501304" y="23040"/>
                      <a:pt x="1501304" y="31357"/>
                    </a:cubicBezTo>
                    <a:lnTo>
                      <a:pt x="1501304" y="223482"/>
                    </a:lnTo>
                    <a:cubicBezTo>
                      <a:pt x="1501304" y="231799"/>
                      <a:pt x="1498000" y="239774"/>
                      <a:pt x="1492119" y="245655"/>
                    </a:cubicBezTo>
                    <a:cubicBezTo>
                      <a:pt x="1486239" y="251535"/>
                      <a:pt x="1478263" y="254839"/>
                      <a:pt x="1469947" y="254839"/>
                    </a:cubicBezTo>
                    <a:lnTo>
                      <a:pt x="31357" y="254839"/>
                    </a:lnTo>
                    <a:cubicBezTo>
                      <a:pt x="23040" y="254839"/>
                      <a:pt x="15065" y="251535"/>
                      <a:pt x="9184" y="245655"/>
                    </a:cubicBezTo>
                    <a:cubicBezTo>
                      <a:pt x="3304" y="239774"/>
                      <a:pt x="0" y="231799"/>
                      <a:pt x="0" y="223482"/>
                    </a:cubicBezTo>
                    <a:lnTo>
                      <a:pt x="0" y="31357"/>
                    </a:lnTo>
                    <a:cubicBezTo>
                      <a:pt x="0" y="23040"/>
                      <a:pt x="3304" y="15065"/>
                      <a:pt x="9184" y="9184"/>
                    </a:cubicBezTo>
                    <a:cubicBezTo>
                      <a:pt x="15065" y="3304"/>
                      <a:pt x="23040" y="0"/>
                      <a:pt x="31357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0" y="379942"/>
              <a:ext cx="8229989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does it matter?</a:t>
              </a:r>
            </a:p>
          </p:txBody>
        </p:sp>
      </p:grpSp>
      <p:sp>
        <p:nvSpPr>
          <p:cNvPr id="14" name="Freeform 14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1137961" y="5042249"/>
            <a:ext cx="953369" cy="1171575"/>
          </a:xfrm>
          <a:custGeom>
            <a:avLst/>
            <a:gdLst/>
            <a:ahLst/>
            <a:cxnLst/>
            <a:rect l="l" t="t" r="r" b="b"/>
            <a:pathLst>
              <a:path w="953369" h="1171575">
                <a:moveTo>
                  <a:pt x="0" y="0"/>
                </a:moveTo>
                <a:lnTo>
                  <a:pt x="953369" y="0"/>
                </a:lnTo>
                <a:lnTo>
                  <a:pt x="953369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36970" y="6564566"/>
            <a:ext cx="755666" cy="1171575"/>
          </a:xfrm>
          <a:custGeom>
            <a:avLst/>
            <a:gdLst/>
            <a:ahLst/>
            <a:cxnLst/>
            <a:rect l="l" t="t" r="r" b="b"/>
            <a:pathLst>
              <a:path w="755666" h="1171575">
                <a:moveTo>
                  <a:pt x="0" y="0"/>
                </a:moveTo>
                <a:lnTo>
                  <a:pt x="755666" y="0"/>
                </a:lnTo>
                <a:lnTo>
                  <a:pt x="755666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392377" y="3219998"/>
            <a:ext cx="10294673" cy="3126148"/>
            <a:chOff x="0" y="0"/>
            <a:chExt cx="2711354" cy="82334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2711354" cy="823348"/>
            </a:xfrm>
            <a:custGeom>
              <a:avLst/>
              <a:gdLst/>
              <a:ahLst/>
              <a:cxnLst/>
              <a:rect l="l" t="t" r="r" b="b"/>
              <a:pathLst>
                <a:path w="2711354" h="823348">
                  <a:moveTo>
                    <a:pt x="12785" y="0"/>
                  </a:moveTo>
                  <a:lnTo>
                    <a:pt x="2698570" y="0"/>
                  </a:lnTo>
                  <a:cubicBezTo>
                    <a:pt x="2701960" y="0"/>
                    <a:pt x="2705212" y="1347"/>
                    <a:pt x="2707610" y="3745"/>
                  </a:cubicBezTo>
                  <a:cubicBezTo>
                    <a:pt x="2710007" y="6142"/>
                    <a:pt x="2711354" y="9394"/>
                    <a:pt x="2711354" y="12785"/>
                  </a:cubicBezTo>
                  <a:lnTo>
                    <a:pt x="2711354" y="810563"/>
                  </a:lnTo>
                  <a:cubicBezTo>
                    <a:pt x="2711354" y="817624"/>
                    <a:pt x="2705630" y="823348"/>
                    <a:pt x="2698570" y="823348"/>
                  </a:cubicBezTo>
                  <a:lnTo>
                    <a:pt x="12785" y="823348"/>
                  </a:lnTo>
                  <a:cubicBezTo>
                    <a:pt x="9394" y="823348"/>
                    <a:pt x="6142" y="822001"/>
                    <a:pt x="3745" y="819603"/>
                  </a:cubicBezTo>
                  <a:cubicBezTo>
                    <a:pt x="1347" y="817205"/>
                    <a:pt x="0" y="813954"/>
                    <a:pt x="0" y="810563"/>
                  </a:cubicBezTo>
                  <a:lnTo>
                    <a:pt x="0" y="12785"/>
                  </a:lnTo>
                  <a:cubicBezTo>
                    <a:pt x="0" y="9394"/>
                    <a:pt x="1347" y="6142"/>
                    <a:pt x="3745" y="3745"/>
                  </a:cubicBezTo>
                  <a:cubicBezTo>
                    <a:pt x="6142" y="1347"/>
                    <a:pt x="9394" y="0"/>
                    <a:pt x="12785" y="0"/>
                  </a:cubicBezTo>
                  <a:close/>
                </a:path>
              </a:pathLst>
            </a:custGeom>
            <a:solidFill>
              <a:srgbClr val="FFFFFF">
                <a:alpha val="85882"/>
              </a:srgbClr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38100"/>
              <a:ext cx="2711354" cy="861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21" name="Group 21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22" name="Freeform 22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3" name="TextBox 23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02694" y="5104161"/>
            <a:ext cx="6905007" cy="1047750"/>
            <a:chOff x="0" y="0"/>
            <a:chExt cx="9206676" cy="1397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79942"/>
              <a:ext cx="9206676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have we learned?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02694" y="6604467"/>
            <a:ext cx="6172492" cy="1047750"/>
            <a:chOff x="0" y="0"/>
            <a:chExt cx="8229989" cy="1397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229989" cy="1397000"/>
              <a:chOff x="0" y="0"/>
              <a:chExt cx="1501304" cy="25483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501304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501304" h="254839">
                    <a:moveTo>
                      <a:pt x="31357" y="0"/>
                    </a:moveTo>
                    <a:lnTo>
                      <a:pt x="1469947" y="0"/>
                    </a:lnTo>
                    <a:cubicBezTo>
                      <a:pt x="1478263" y="0"/>
                      <a:pt x="1486239" y="3304"/>
                      <a:pt x="1492119" y="9184"/>
                    </a:cubicBezTo>
                    <a:cubicBezTo>
                      <a:pt x="1498000" y="15065"/>
                      <a:pt x="1501304" y="23040"/>
                      <a:pt x="1501304" y="31357"/>
                    </a:cubicBezTo>
                    <a:lnTo>
                      <a:pt x="1501304" y="223482"/>
                    </a:lnTo>
                    <a:cubicBezTo>
                      <a:pt x="1501304" y="231799"/>
                      <a:pt x="1498000" y="239774"/>
                      <a:pt x="1492119" y="245655"/>
                    </a:cubicBezTo>
                    <a:cubicBezTo>
                      <a:pt x="1486239" y="251535"/>
                      <a:pt x="1478263" y="254839"/>
                      <a:pt x="1469947" y="254839"/>
                    </a:cubicBezTo>
                    <a:lnTo>
                      <a:pt x="31357" y="254839"/>
                    </a:lnTo>
                    <a:cubicBezTo>
                      <a:pt x="23040" y="254839"/>
                      <a:pt x="15065" y="251535"/>
                      <a:pt x="9184" y="245655"/>
                    </a:cubicBezTo>
                    <a:cubicBezTo>
                      <a:pt x="3304" y="239774"/>
                      <a:pt x="0" y="231799"/>
                      <a:pt x="0" y="223482"/>
                    </a:cubicBezTo>
                    <a:lnTo>
                      <a:pt x="0" y="31357"/>
                    </a:lnTo>
                    <a:cubicBezTo>
                      <a:pt x="0" y="23040"/>
                      <a:pt x="3304" y="15065"/>
                      <a:pt x="9184" y="9184"/>
                    </a:cubicBezTo>
                    <a:cubicBezTo>
                      <a:pt x="15065" y="3304"/>
                      <a:pt x="23040" y="0"/>
                      <a:pt x="31357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0" y="379942"/>
              <a:ext cx="8229989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does it matter?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02694" y="8148480"/>
            <a:ext cx="7987856" cy="1047750"/>
            <a:chOff x="0" y="0"/>
            <a:chExt cx="10650474" cy="139700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0650474" cy="1397000"/>
              <a:chOff x="0" y="0"/>
              <a:chExt cx="1942845" cy="25483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942845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942845" h="254839">
                    <a:moveTo>
                      <a:pt x="24230" y="0"/>
                    </a:moveTo>
                    <a:lnTo>
                      <a:pt x="1918615" y="0"/>
                    </a:lnTo>
                    <a:cubicBezTo>
                      <a:pt x="1931997" y="0"/>
                      <a:pt x="1942845" y="10848"/>
                      <a:pt x="1942845" y="24230"/>
                    </a:cubicBezTo>
                    <a:lnTo>
                      <a:pt x="1942845" y="230609"/>
                    </a:lnTo>
                    <a:cubicBezTo>
                      <a:pt x="1942845" y="237035"/>
                      <a:pt x="1940292" y="243198"/>
                      <a:pt x="1935748" y="247742"/>
                    </a:cubicBezTo>
                    <a:cubicBezTo>
                      <a:pt x="1931204" y="252286"/>
                      <a:pt x="1925041" y="254839"/>
                      <a:pt x="1918615" y="254839"/>
                    </a:cubicBezTo>
                    <a:lnTo>
                      <a:pt x="24230" y="254839"/>
                    </a:lnTo>
                    <a:cubicBezTo>
                      <a:pt x="17804" y="254839"/>
                      <a:pt x="11641" y="252286"/>
                      <a:pt x="7097" y="247742"/>
                    </a:cubicBezTo>
                    <a:cubicBezTo>
                      <a:pt x="2553" y="243198"/>
                      <a:pt x="0" y="237035"/>
                      <a:pt x="0" y="230609"/>
                    </a:cubicBezTo>
                    <a:lnTo>
                      <a:pt x="0" y="24230"/>
                    </a:lnTo>
                    <a:cubicBezTo>
                      <a:pt x="0" y="17804"/>
                      <a:pt x="2553" y="11641"/>
                      <a:pt x="7097" y="7097"/>
                    </a:cubicBezTo>
                    <a:cubicBezTo>
                      <a:pt x="11641" y="2553"/>
                      <a:pt x="17804" y="0"/>
                      <a:pt x="24230" y="0"/>
                    </a:cubicBezTo>
                    <a:close/>
                  </a:path>
                </a:pathLst>
              </a:custGeom>
              <a:solidFill>
                <a:srgbClr val="CFCDCD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0" y="379942"/>
              <a:ext cx="10650474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should happen next?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29016" y="8086725"/>
            <a:ext cx="1171575" cy="1171575"/>
          </a:xfrm>
          <a:custGeom>
            <a:avLst/>
            <a:gdLst/>
            <a:ahLst/>
            <a:cxnLst/>
            <a:rect l="l" t="t" r="r" b="b"/>
            <a:pathLst>
              <a:path w="1171575" h="1171575">
                <a:moveTo>
                  <a:pt x="0" y="0"/>
                </a:moveTo>
                <a:lnTo>
                  <a:pt x="1171575" y="0"/>
                </a:lnTo>
                <a:lnTo>
                  <a:pt x="1171575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37961" y="5042249"/>
            <a:ext cx="953369" cy="1171575"/>
          </a:xfrm>
          <a:custGeom>
            <a:avLst/>
            <a:gdLst/>
            <a:ahLst/>
            <a:cxnLst/>
            <a:rect l="l" t="t" r="r" b="b"/>
            <a:pathLst>
              <a:path w="953369" h="1171575">
                <a:moveTo>
                  <a:pt x="0" y="0"/>
                </a:moveTo>
                <a:lnTo>
                  <a:pt x="953369" y="0"/>
                </a:lnTo>
                <a:lnTo>
                  <a:pt x="953369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36970" y="6564566"/>
            <a:ext cx="755666" cy="1171575"/>
          </a:xfrm>
          <a:custGeom>
            <a:avLst/>
            <a:gdLst/>
            <a:ahLst/>
            <a:cxnLst/>
            <a:rect l="l" t="t" r="r" b="b"/>
            <a:pathLst>
              <a:path w="755666" h="1171575">
                <a:moveTo>
                  <a:pt x="0" y="0"/>
                </a:moveTo>
                <a:lnTo>
                  <a:pt x="755666" y="0"/>
                </a:lnTo>
                <a:lnTo>
                  <a:pt x="755666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392377" y="3219998"/>
            <a:ext cx="10294673" cy="4728053"/>
            <a:chOff x="0" y="0"/>
            <a:chExt cx="2711354" cy="1245248"/>
          </a:xfrm>
        </p:grpSpPr>
        <p:sp>
          <p:nvSpPr>
            <p:cNvPr id="23" name="Freeform 23"/>
            <p:cNvSpPr/>
            <p:nvPr/>
          </p:nvSpPr>
          <p:spPr>
            <a:xfrm>
              <a:off x="0" y="0"/>
              <a:ext cx="2711354" cy="1245249"/>
            </a:xfrm>
            <a:custGeom>
              <a:avLst/>
              <a:gdLst/>
              <a:ahLst/>
              <a:cxnLst/>
              <a:rect l="l" t="t" r="r" b="b"/>
              <a:pathLst>
                <a:path w="2711354" h="1245249">
                  <a:moveTo>
                    <a:pt x="12785" y="0"/>
                  </a:moveTo>
                  <a:lnTo>
                    <a:pt x="2698570" y="0"/>
                  </a:lnTo>
                  <a:cubicBezTo>
                    <a:pt x="2701960" y="0"/>
                    <a:pt x="2705212" y="1347"/>
                    <a:pt x="2707610" y="3745"/>
                  </a:cubicBezTo>
                  <a:cubicBezTo>
                    <a:pt x="2710007" y="6142"/>
                    <a:pt x="2711354" y="9394"/>
                    <a:pt x="2711354" y="12785"/>
                  </a:cubicBezTo>
                  <a:lnTo>
                    <a:pt x="2711354" y="1232464"/>
                  </a:lnTo>
                  <a:cubicBezTo>
                    <a:pt x="2711354" y="1235855"/>
                    <a:pt x="2710007" y="1239106"/>
                    <a:pt x="2707610" y="1241504"/>
                  </a:cubicBezTo>
                  <a:cubicBezTo>
                    <a:pt x="2705212" y="1243902"/>
                    <a:pt x="2701960" y="1245249"/>
                    <a:pt x="2698570" y="1245249"/>
                  </a:cubicBezTo>
                  <a:lnTo>
                    <a:pt x="12785" y="1245249"/>
                  </a:lnTo>
                  <a:cubicBezTo>
                    <a:pt x="5724" y="1245249"/>
                    <a:pt x="0" y="1239525"/>
                    <a:pt x="0" y="1232464"/>
                  </a:cubicBezTo>
                  <a:lnTo>
                    <a:pt x="0" y="12785"/>
                  </a:lnTo>
                  <a:cubicBezTo>
                    <a:pt x="0" y="9394"/>
                    <a:pt x="1347" y="6142"/>
                    <a:pt x="3745" y="3745"/>
                  </a:cubicBezTo>
                  <a:cubicBezTo>
                    <a:pt x="6142" y="1347"/>
                    <a:pt x="9394" y="0"/>
                    <a:pt x="12785" y="0"/>
                  </a:cubicBezTo>
                  <a:close/>
                </a:path>
              </a:pathLst>
            </a:custGeom>
            <a:solidFill>
              <a:srgbClr val="FFFFFF">
                <a:alpha val="85882"/>
              </a:srgbClr>
            </a:solidFill>
          </p:spPr>
        </p:sp>
        <p:sp>
          <p:nvSpPr>
            <p:cNvPr id="24" name="TextBox 24"/>
            <p:cNvSpPr txBox="1"/>
            <p:nvPr/>
          </p:nvSpPr>
          <p:spPr>
            <a:xfrm>
              <a:off x="0" y="-38100"/>
              <a:ext cx="2711354" cy="12833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26" name="Group 26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27" name="Freeform 27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8" name="TextBox 28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noFill/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02694" y="5104161"/>
            <a:ext cx="6905007" cy="1047750"/>
            <a:chOff x="0" y="0"/>
            <a:chExt cx="9206676" cy="1397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79942"/>
              <a:ext cx="9206676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have we learned?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02694" y="6604467"/>
            <a:ext cx="6172492" cy="1047750"/>
            <a:chOff x="0" y="0"/>
            <a:chExt cx="8229989" cy="1397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229989" cy="1397000"/>
              <a:chOff x="0" y="0"/>
              <a:chExt cx="1501304" cy="25483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501304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501304" h="254839">
                    <a:moveTo>
                      <a:pt x="31357" y="0"/>
                    </a:moveTo>
                    <a:lnTo>
                      <a:pt x="1469947" y="0"/>
                    </a:lnTo>
                    <a:cubicBezTo>
                      <a:pt x="1478263" y="0"/>
                      <a:pt x="1486239" y="3304"/>
                      <a:pt x="1492119" y="9184"/>
                    </a:cubicBezTo>
                    <a:cubicBezTo>
                      <a:pt x="1498000" y="15065"/>
                      <a:pt x="1501304" y="23040"/>
                      <a:pt x="1501304" y="31357"/>
                    </a:cubicBezTo>
                    <a:lnTo>
                      <a:pt x="1501304" y="223482"/>
                    </a:lnTo>
                    <a:cubicBezTo>
                      <a:pt x="1501304" y="231799"/>
                      <a:pt x="1498000" y="239774"/>
                      <a:pt x="1492119" y="245655"/>
                    </a:cubicBezTo>
                    <a:cubicBezTo>
                      <a:pt x="1486239" y="251535"/>
                      <a:pt x="1478263" y="254839"/>
                      <a:pt x="1469947" y="254839"/>
                    </a:cubicBezTo>
                    <a:lnTo>
                      <a:pt x="31357" y="254839"/>
                    </a:lnTo>
                    <a:cubicBezTo>
                      <a:pt x="23040" y="254839"/>
                      <a:pt x="15065" y="251535"/>
                      <a:pt x="9184" y="245655"/>
                    </a:cubicBezTo>
                    <a:cubicBezTo>
                      <a:pt x="3304" y="239774"/>
                      <a:pt x="0" y="231799"/>
                      <a:pt x="0" y="223482"/>
                    </a:cubicBezTo>
                    <a:lnTo>
                      <a:pt x="0" y="31357"/>
                    </a:lnTo>
                    <a:cubicBezTo>
                      <a:pt x="0" y="23040"/>
                      <a:pt x="3304" y="15065"/>
                      <a:pt x="9184" y="9184"/>
                    </a:cubicBezTo>
                    <a:cubicBezTo>
                      <a:pt x="15065" y="3304"/>
                      <a:pt x="23040" y="0"/>
                      <a:pt x="31357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0" y="379942"/>
              <a:ext cx="8229989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does it matter?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02694" y="8148480"/>
            <a:ext cx="7987856" cy="1047750"/>
            <a:chOff x="0" y="0"/>
            <a:chExt cx="10650474" cy="139700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0650474" cy="1397000"/>
              <a:chOff x="0" y="0"/>
              <a:chExt cx="1942845" cy="25483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942845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942845" h="254839">
                    <a:moveTo>
                      <a:pt x="24230" y="0"/>
                    </a:moveTo>
                    <a:lnTo>
                      <a:pt x="1918615" y="0"/>
                    </a:lnTo>
                    <a:cubicBezTo>
                      <a:pt x="1931997" y="0"/>
                      <a:pt x="1942845" y="10848"/>
                      <a:pt x="1942845" y="24230"/>
                    </a:cubicBezTo>
                    <a:lnTo>
                      <a:pt x="1942845" y="230609"/>
                    </a:lnTo>
                    <a:cubicBezTo>
                      <a:pt x="1942845" y="237035"/>
                      <a:pt x="1940292" y="243198"/>
                      <a:pt x="1935748" y="247742"/>
                    </a:cubicBezTo>
                    <a:cubicBezTo>
                      <a:pt x="1931204" y="252286"/>
                      <a:pt x="1925041" y="254839"/>
                      <a:pt x="1918615" y="254839"/>
                    </a:cubicBezTo>
                    <a:lnTo>
                      <a:pt x="24230" y="254839"/>
                    </a:lnTo>
                    <a:cubicBezTo>
                      <a:pt x="17804" y="254839"/>
                      <a:pt x="11641" y="252286"/>
                      <a:pt x="7097" y="247742"/>
                    </a:cubicBezTo>
                    <a:cubicBezTo>
                      <a:pt x="2553" y="243198"/>
                      <a:pt x="0" y="237035"/>
                      <a:pt x="0" y="230609"/>
                    </a:cubicBezTo>
                    <a:lnTo>
                      <a:pt x="0" y="24230"/>
                    </a:lnTo>
                    <a:cubicBezTo>
                      <a:pt x="0" y="17804"/>
                      <a:pt x="2553" y="11641"/>
                      <a:pt x="7097" y="7097"/>
                    </a:cubicBezTo>
                    <a:cubicBezTo>
                      <a:pt x="11641" y="2553"/>
                      <a:pt x="17804" y="0"/>
                      <a:pt x="24230" y="0"/>
                    </a:cubicBezTo>
                    <a:close/>
                  </a:path>
                </a:pathLst>
              </a:custGeom>
              <a:solidFill>
                <a:srgbClr val="CFCDCD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0" y="379942"/>
              <a:ext cx="10650474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should happen next?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29016" y="8086725"/>
            <a:ext cx="1171575" cy="1171575"/>
          </a:xfrm>
          <a:custGeom>
            <a:avLst/>
            <a:gdLst/>
            <a:ahLst/>
            <a:cxnLst/>
            <a:rect l="l" t="t" r="r" b="b"/>
            <a:pathLst>
              <a:path w="1171575" h="1171575">
                <a:moveTo>
                  <a:pt x="0" y="0"/>
                </a:moveTo>
                <a:lnTo>
                  <a:pt x="1171575" y="0"/>
                </a:lnTo>
                <a:lnTo>
                  <a:pt x="1171575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37961" y="5042249"/>
            <a:ext cx="953369" cy="1171575"/>
          </a:xfrm>
          <a:custGeom>
            <a:avLst/>
            <a:gdLst/>
            <a:ahLst/>
            <a:cxnLst/>
            <a:rect l="l" t="t" r="r" b="b"/>
            <a:pathLst>
              <a:path w="953369" h="1171575">
                <a:moveTo>
                  <a:pt x="0" y="0"/>
                </a:moveTo>
                <a:lnTo>
                  <a:pt x="953369" y="0"/>
                </a:lnTo>
                <a:lnTo>
                  <a:pt x="953369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36970" y="6564566"/>
            <a:ext cx="755666" cy="1171575"/>
          </a:xfrm>
          <a:custGeom>
            <a:avLst/>
            <a:gdLst/>
            <a:ahLst/>
            <a:cxnLst/>
            <a:rect l="l" t="t" r="r" b="b"/>
            <a:pathLst>
              <a:path w="755666" h="1171575">
                <a:moveTo>
                  <a:pt x="0" y="0"/>
                </a:moveTo>
                <a:lnTo>
                  <a:pt x="755666" y="0"/>
                </a:lnTo>
                <a:lnTo>
                  <a:pt x="755666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noFill/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02694" y="5104161"/>
            <a:ext cx="6905007" cy="1047750"/>
            <a:chOff x="0" y="0"/>
            <a:chExt cx="9206676" cy="1397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79942"/>
              <a:ext cx="9206676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have we learned?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02694" y="6604467"/>
            <a:ext cx="6172492" cy="1047750"/>
            <a:chOff x="0" y="0"/>
            <a:chExt cx="8229989" cy="1397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229989" cy="1397000"/>
              <a:chOff x="0" y="0"/>
              <a:chExt cx="1501304" cy="25483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501304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501304" h="254839">
                    <a:moveTo>
                      <a:pt x="31357" y="0"/>
                    </a:moveTo>
                    <a:lnTo>
                      <a:pt x="1469947" y="0"/>
                    </a:lnTo>
                    <a:cubicBezTo>
                      <a:pt x="1478263" y="0"/>
                      <a:pt x="1486239" y="3304"/>
                      <a:pt x="1492119" y="9184"/>
                    </a:cubicBezTo>
                    <a:cubicBezTo>
                      <a:pt x="1498000" y="15065"/>
                      <a:pt x="1501304" y="23040"/>
                      <a:pt x="1501304" y="31357"/>
                    </a:cubicBezTo>
                    <a:lnTo>
                      <a:pt x="1501304" y="223482"/>
                    </a:lnTo>
                    <a:cubicBezTo>
                      <a:pt x="1501304" y="231799"/>
                      <a:pt x="1498000" y="239774"/>
                      <a:pt x="1492119" y="245655"/>
                    </a:cubicBezTo>
                    <a:cubicBezTo>
                      <a:pt x="1486239" y="251535"/>
                      <a:pt x="1478263" y="254839"/>
                      <a:pt x="1469947" y="254839"/>
                    </a:cubicBezTo>
                    <a:lnTo>
                      <a:pt x="31357" y="254839"/>
                    </a:lnTo>
                    <a:cubicBezTo>
                      <a:pt x="23040" y="254839"/>
                      <a:pt x="15065" y="251535"/>
                      <a:pt x="9184" y="245655"/>
                    </a:cubicBezTo>
                    <a:cubicBezTo>
                      <a:pt x="3304" y="239774"/>
                      <a:pt x="0" y="231799"/>
                      <a:pt x="0" y="223482"/>
                    </a:cubicBezTo>
                    <a:lnTo>
                      <a:pt x="0" y="31357"/>
                    </a:lnTo>
                    <a:cubicBezTo>
                      <a:pt x="0" y="23040"/>
                      <a:pt x="3304" y="15065"/>
                      <a:pt x="9184" y="9184"/>
                    </a:cubicBezTo>
                    <a:cubicBezTo>
                      <a:pt x="15065" y="3304"/>
                      <a:pt x="23040" y="0"/>
                      <a:pt x="31357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0" y="379942"/>
              <a:ext cx="8229989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does it matter?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02694" y="8148480"/>
            <a:ext cx="7987856" cy="1047750"/>
            <a:chOff x="0" y="0"/>
            <a:chExt cx="10650474" cy="139700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0650474" cy="1397000"/>
              <a:chOff x="0" y="0"/>
              <a:chExt cx="1942845" cy="25483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942845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942845" h="254839">
                    <a:moveTo>
                      <a:pt x="24230" y="0"/>
                    </a:moveTo>
                    <a:lnTo>
                      <a:pt x="1918615" y="0"/>
                    </a:lnTo>
                    <a:cubicBezTo>
                      <a:pt x="1931997" y="0"/>
                      <a:pt x="1942845" y="10848"/>
                      <a:pt x="1942845" y="24230"/>
                    </a:cubicBezTo>
                    <a:lnTo>
                      <a:pt x="1942845" y="230609"/>
                    </a:lnTo>
                    <a:cubicBezTo>
                      <a:pt x="1942845" y="237035"/>
                      <a:pt x="1940292" y="243198"/>
                      <a:pt x="1935748" y="247742"/>
                    </a:cubicBezTo>
                    <a:cubicBezTo>
                      <a:pt x="1931204" y="252286"/>
                      <a:pt x="1925041" y="254839"/>
                      <a:pt x="1918615" y="254839"/>
                    </a:cubicBezTo>
                    <a:lnTo>
                      <a:pt x="24230" y="254839"/>
                    </a:lnTo>
                    <a:cubicBezTo>
                      <a:pt x="17804" y="254839"/>
                      <a:pt x="11641" y="252286"/>
                      <a:pt x="7097" y="247742"/>
                    </a:cubicBezTo>
                    <a:cubicBezTo>
                      <a:pt x="2553" y="243198"/>
                      <a:pt x="0" y="237035"/>
                      <a:pt x="0" y="230609"/>
                    </a:cubicBezTo>
                    <a:lnTo>
                      <a:pt x="0" y="24230"/>
                    </a:lnTo>
                    <a:cubicBezTo>
                      <a:pt x="0" y="17804"/>
                      <a:pt x="2553" y="11641"/>
                      <a:pt x="7097" y="7097"/>
                    </a:cubicBezTo>
                    <a:cubicBezTo>
                      <a:pt x="11641" y="2553"/>
                      <a:pt x="17804" y="0"/>
                      <a:pt x="24230" y="0"/>
                    </a:cubicBezTo>
                    <a:close/>
                  </a:path>
                </a:pathLst>
              </a:custGeom>
              <a:solidFill>
                <a:srgbClr val="CFCDCD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0" y="379942"/>
              <a:ext cx="10650474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should happen next?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29016" y="8086725"/>
            <a:ext cx="1171575" cy="1171575"/>
          </a:xfrm>
          <a:custGeom>
            <a:avLst/>
            <a:gdLst/>
            <a:ahLst/>
            <a:cxnLst/>
            <a:rect l="l" t="t" r="r" b="b"/>
            <a:pathLst>
              <a:path w="1171575" h="1171575">
                <a:moveTo>
                  <a:pt x="0" y="0"/>
                </a:moveTo>
                <a:lnTo>
                  <a:pt x="1171575" y="0"/>
                </a:lnTo>
                <a:lnTo>
                  <a:pt x="1171575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37961" y="5042249"/>
            <a:ext cx="953369" cy="1171575"/>
          </a:xfrm>
          <a:custGeom>
            <a:avLst/>
            <a:gdLst/>
            <a:ahLst/>
            <a:cxnLst/>
            <a:rect l="l" t="t" r="r" b="b"/>
            <a:pathLst>
              <a:path w="953369" h="1171575">
                <a:moveTo>
                  <a:pt x="0" y="0"/>
                </a:moveTo>
                <a:lnTo>
                  <a:pt x="953369" y="0"/>
                </a:lnTo>
                <a:lnTo>
                  <a:pt x="953369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36970" y="6564566"/>
            <a:ext cx="755666" cy="1171575"/>
          </a:xfrm>
          <a:custGeom>
            <a:avLst/>
            <a:gdLst/>
            <a:ahLst/>
            <a:cxnLst/>
            <a:rect l="l" t="t" r="r" b="b"/>
            <a:pathLst>
              <a:path w="755666" h="1171575">
                <a:moveTo>
                  <a:pt x="0" y="0"/>
                </a:moveTo>
                <a:lnTo>
                  <a:pt x="755666" y="0"/>
                </a:lnTo>
                <a:lnTo>
                  <a:pt x="755666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  <p:grpSp>
        <p:nvGrpSpPr>
          <p:cNvPr id="34" name="Group 2">
            <a:extLst>
              <a:ext uri="{FF2B5EF4-FFF2-40B4-BE49-F238E27FC236}">
                <a16:creationId xmlns:a16="http://schemas.microsoft.com/office/drawing/2014/main" id="{B310F5D6-E61F-4467-A9DE-CC6EFF741242}"/>
              </a:ext>
            </a:extLst>
          </p:cNvPr>
          <p:cNvGrpSpPr/>
          <p:nvPr/>
        </p:nvGrpSpPr>
        <p:grpSpPr>
          <a:xfrm>
            <a:off x="9166412" y="3616348"/>
            <a:ext cx="8153400" cy="1310879"/>
            <a:chOff x="0" y="0"/>
            <a:chExt cx="7401928" cy="1747839"/>
          </a:xfrm>
        </p:grpSpPr>
        <p:grpSp>
          <p:nvGrpSpPr>
            <p:cNvPr id="35" name="Group 3">
              <a:extLst>
                <a:ext uri="{FF2B5EF4-FFF2-40B4-BE49-F238E27FC236}">
                  <a16:creationId xmlns:a16="http://schemas.microsoft.com/office/drawing/2014/main" id="{AFF3AD84-498E-783D-61E3-6FC32B7A601D}"/>
                </a:ext>
              </a:extLst>
            </p:cNvPr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37" name="Freeform 4">
                <a:extLst>
                  <a:ext uri="{FF2B5EF4-FFF2-40B4-BE49-F238E27FC236}">
                    <a16:creationId xmlns:a16="http://schemas.microsoft.com/office/drawing/2014/main" id="{97CC3B39-75D7-9FCE-A585-6DE12272C6B3}"/>
                  </a:ext>
                </a:extLst>
              </p:cNvPr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noFill/>
                <a:prstDash val="solid"/>
                <a:round/>
              </a:ln>
            </p:spPr>
          </p:sp>
        </p:grpSp>
        <p:sp>
          <p:nvSpPr>
            <p:cNvPr id="36" name="TextBox 5">
              <a:extLst>
                <a:ext uri="{FF2B5EF4-FFF2-40B4-BE49-F238E27FC236}">
                  <a16:creationId xmlns:a16="http://schemas.microsoft.com/office/drawing/2014/main" id="{1904A795-E44E-FA39-399F-EEAF4B9CDF7F}"/>
                </a:ext>
              </a:extLst>
            </p:cNvPr>
            <p:cNvSpPr txBox="1"/>
            <p:nvPr/>
          </p:nvSpPr>
          <p:spPr>
            <a:xfrm>
              <a:off x="0" y="379943"/>
              <a:ext cx="7401928" cy="1367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The Empire has a Death Star</a:t>
              </a:r>
            </a:p>
          </p:txBody>
        </p:sp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F418CB5-A53F-F2F6-C0E4-B29C943E94B6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8254140" y="4164680"/>
            <a:ext cx="889860" cy="0"/>
          </a:xfrm>
          <a:prstGeom prst="straightConnector1">
            <a:avLst/>
          </a:prstGeom>
          <a:ln w="76200">
            <a:solidFill>
              <a:srgbClr val="1D1D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Rectangle 54">
            <a:extLst>
              <a:ext uri="{FF2B5EF4-FFF2-40B4-BE49-F238E27FC236}">
                <a16:creationId xmlns:a16="http://schemas.microsoft.com/office/drawing/2014/main" id="{75812826-E61B-48FE-9D00-5B7CCF0D64F9}"/>
              </a:ext>
            </a:extLst>
          </p:cNvPr>
          <p:cNvSpPr/>
          <p:nvPr/>
        </p:nvSpPr>
        <p:spPr>
          <a:xfrm>
            <a:off x="533400" y="4884760"/>
            <a:ext cx="13258800" cy="4678335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251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02694" y="5104161"/>
            <a:ext cx="6905007" cy="1047750"/>
            <a:chOff x="0" y="0"/>
            <a:chExt cx="9206676" cy="1397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79942"/>
              <a:ext cx="9206676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have we learned?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02694" y="6604467"/>
            <a:ext cx="6172492" cy="1047750"/>
            <a:chOff x="0" y="0"/>
            <a:chExt cx="8229989" cy="1397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229989" cy="1397000"/>
              <a:chOff x="0" y="0"/>
              <a:chExt cx="1501304" cy="25483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501304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501304" h="254839">
                    <a:moveTo>
                      <a:pt x="31357" y="0"/>
                    </a:moveTo>
                    <a:lnTo>
                      <a:pt x="1469947" y="0"/>
                    </a:lnTo>
                    <a:cubicBezTo>
                      <a:pt x="1478263" y="0"/>
                      <a:pt x="1486239" y="3304"/>
                      <a:pt x="1492119" y="9184"/>
                    </a:cubicBezTo>
                    <a:cubicBezTo>
                      <a:pt x="1498000" y="15065"/>
                      <a:pt x="1501304" y="23040"/>
                      <a:pt x="1501304" y="31357"/>
                    </a:cubicBezTo>
                    <a:lnTo>
                      <a:pt x="1501304" y="223482"/>
                    </a:lnTo>
                    <a:cubicBezTo>
                      <a:pt x="1501304" y="231799"/>
                      <a:pt x="1498000" y="239774"/>
                      <a:pt x="1492119" y="245655"/>
                    </a:cubicBezTo>
                    <a:cubicBezTo>
                      <a:pt x="1486239" y="251535"/>
                      <a:pt x="1478263" y="254839"/>
                      <a:pt x="1469947" y="254839"/>
                    </a:cubicBezTo>
                    <a:lnTo>
                      <a:pt x="31357" y="254839"/>
                    </a:lnTo>
                    <a:cubicBezTo>
                      <a:pt x="23040" y="254839"/>
                      <a:pt x="15065" y="251535"/>
                      <a:pt x="9184" y="245655"/>
                    </a:cubicBezTo>
                    <a:cubicBezTo>
                      <a:pt x="3304" y="239774"/>
                      <a:pt x="0" y="231799"/>
                      <a:pt x="0" y="223482"/>
                    </a:cubicBezTo>
                    <a:lnTo>
                      <a:pt x="0" y="31357"/>
                    </a:lnTo>
                    <a:cubicBezTo>
                      <a:pt x="0" y="23040"/>
                      <a:pt x="3304" y="15065"/>
                      <a:pt x="9184" y="9184"/>
                    </a:cubicBezTo>
                    <a:cubicBezTo>
                      <a:pt x="15065" y="3304"/>
                      <a:pt x="23040" y="0"/>
                      <a:pt x="31357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0" y="379942"/>
              <a:ext cx="8229989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does it matter?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02694" y="8148480"/>
            <a:ext cx="7987856" cy="1047750"/>
            <a:chOff x="0" y="0"/>
            <a:chExt cx="10650474" cy="139700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0650474" cy="1397000"/>
              <a:chOff x="0" y="0"/>
              <a:chExt cx="1942845" cy="25483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942845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942845" h="254839">
                    <a:moveTo>
                      <a:pt x="24230" y="0"/>
                    </a:moveTo>
                    <a:lnTo>
                      <a:pt x="1918615" y="0"/>
                    </a:lnTo>
                    <a:cubicBezTo>
                      <a:pt x="1931997" y="0"/>
                      <a:pt x="1942845" y="10848"/>
                      <a:pt x="1942845" y="24230"/>
                    </a:cubicBezTo>
                    <a:lnTo>
                      <a:pt x="1942845" y="230609"/>
                    </a:lnTo>
                    <a:cubicBezTo>
                      <a:pt x="1942845" y="237035"/>
                      <a:pt x="1940292" y="243198"/>
                      <a:pt x="1935748" y="247742"/>
                    </a:cubicBezTo>
                    <a:cubicBezTo>
                      <a:pt x="1931204" y="252286"/>
                      <a:pt x="1925041" y="254839"/>
                      <a:pt x="1918615" y="254839"/>
                    </a:cubicBezTo>
                    <a:lnTo>
                      <a:pt x="24230" y="254839"/>
                    </a:lnTo>
                    <a:cubicBezTo>
                      <a:pt x="17804" y="254839"/>
                      <a:pt x="11641" y="252286"/>
                      <a:pt x="7097" y="247742"/>
                    </a:cubicBezTo>
                    <a:cubicBezTo>
                      <a:pt x="2553" y="243198"/>
                      <a:pt x="0" y="237035"/>
                      <a:pt x="0" y="230609"/>
                    </a:cubicBezTo>
                    <a:lnTo>
                      <a:pt x="0" y="24230"/>
                    </a:lnTo>
                    <a:cubicBezTo>
                      <a:pt x="0" y="17804"/>
                      <a:pt x="2553" y="11641"/>
                      <a:pt x="7097" y="7097"/>
                    </a:cubicBezTo>
                    <a:cubicBezTo>
                      <a:pt x="11641" y="2553"/>
                      <a:pt x="17804" y="0"/>
                      <a:pt x="24230" y="0"/>
                    </a:cubicBezTo>
                    <a:close/>
                  </a:path>
                </a:pathLst>
              </a:custGeom>
              <a:solidFill>
                <a:srgbClr val="CFCDCD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0" y="379942"/>
              <a:ext cx="10650474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should happen next?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29016" y="8086725"/>
            <a:ext cx="1171575" cy="1171575"/>
          </a:xfrm>
          <a:custGeom>
            <a:avLst/>
            <a:gdLst/>
            <a:ahLst/>
            <a:cxnLst/>
            <a:rect l="l" t="t" r="r" b="b"/>
            <a:pathLst>
              <a:path w="1171575" h="1171575">
                <a:moveTo>
                  <a:pt x="0" y="0"/>
                </a:moveTo>
                <a:lnTo>
                  <a:pt x="1171575" y="0"/>
                </a:lnTo>
                <a:lnTo>
                  <a:pt x="1171575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37961" y="5042249"/>
            <a:ext cx="953369" cy="1171575"/>
          </a:xfrm>
          <a:custGeom>
            <a:avLst/>
            <a:gdLst/>
            <a:ahLst/>
            <a:cxnLst/>
            <a:rect l="l" t="t" r="r" b="b"/>
            <a:pathLst>
              <a:path w="953369" h="1171575">
                <a:moveTo>
                  <a:pt x="0" y="0"/>
                </a:moveTo>
                <a:lnTo>
                  <a:pt x="953369" y="0"/>
                </a:lnTo>
                <a:lnTo>
                  <a:pt x="953369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36970" y="6564566"/>
            <a:ext cx="755666" cy="1171575"/>
          </a:xfrm>
          <a:custGeom>
            <a:avLst/>
            <a:gdLst/>
            <a:ahLst/>
            <a:cxnLst/>
            <a:rect l="l" t="t" r="r" b="b"/>
            <a:pathLst>
              <a:path w="755666" h="1171575">
                <a:moveTo>
                  <a:pt x="0" y="0"/>
                </a:moveTo>
                <a:lnTo>
                  <a:pt x="755666" y="0"/>
                </a:lnTo>
                <a:lnTo>
                  <a:pt x="755666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  <p:grpSp>
        <p:nvGrpSpPr>
          <p:cNvPr id="34" name="Group 2">
            <a:extLst>
              <a:ext uri="{FF2B5EF4-FFF2-40B4-BE49-F238E27FC236}">
                <a16:creationId xmlns:a16="http://schemas.microsoft.com/office/drawing/2014/main" id="{B310F5D6-E61F-4467-A9DE-CC6EFF741242}"/>
              </a:ext>
            </a:extLst>
          </p:cNvPr>
          <p:cNvGrpSpPr/>
          <p:nvPr/>
        </p:nvGrpSpPr>
        <p:grpSpPr>
          <a:xfrm>
            <a:off x="9166412" y="3616348"/>
            <a:ext cx="8153400" cy="1310879"/>
            <a:chOff x="0" y="0"/>
            <a:chExt cx="7401928" cy="1747839"/>
          </a:xfrm>
        </p:grpSpPr>
        <p:grpSp>
          <p:nvGrpSpPr>
            <p:cNvPr id="35" name="Group 3">
              <a:extLst>
                <a:ext uri="{FF2B5EF4-FFF2-40B4-BE49-F238E27FC236}">
                  <a16:creationId xmlns:a16="http://schemas.microsoft.com/office/drawing/2014/main" id="{AFF3AD84-498E-783D-61E3-6FC32B7A601D}"/>
                </a:ext>
              </a:extLst>
            </p:cNvPr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37" name="Freeform 4">
                <a:extLst>
                  <a:ext uri="{FF2B5EF4-FFF2-40B4-BE49-F238E27FC236}">
                    <a16:creationId xmlns:a16="http://schemas.microsoft.com/office/drawing/2014/main" id="{97CC3B39-75D7-9FCE-A585-6DE12272C6B3}"/>
                  </a:ext>
                </a:extLst>
              </p:cNvPr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36" name="TextBox 5">
              <a:extLst>
                <a:ext uri="{FF2B5EF4-FFF2-40B4-BE49-F238E27FC236}">
                  <a16:creationId xmlns:a16="http://schemas.microsoft.com/office/drawing/2014/main" id="{1904A795-E44E-FA39-399F-EEAF4B9CDF7F}"/>
                </a:ext>
              </a:extLst>
            </p:cNvPr>
            <p:cNvSpPr txBox="1"/>
            <p:nvPr/>
          </p:nvSpPr>
          <p:spPr>
            <a:xfrm>
              <a:off x="0" y="379943"/>
              <a:ext cx="7401928" cy="1367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The Empire has a Death Star</a:t>
              </a:r>
            </a:p>
          </p:txBody>
        </p:sp>
      </p:grpSp>
      <p:grpSp>
        <p:nvGrpSpPr>
          <p:cNvPr id="38" name="Group 6">
            <a:extLst>
              <a:ext uri="{FF2B5EF4-FFF2-40B4-BE49-F238E27FC236}">
                <a16:creationId xmlns:a16="http://schemas.microsoft.com/office/drawing/2014/main" id="{9E8BDF71-BD2F-E40B-DAC1-3E62D5DE8E00}"/>
              </a:ext>
            </a:extLst>
          </p:cNvPr>
          <p:cNvGrpSpPr/>
          <p:nvPr/>
        </p:nvGrpSpPr>
        <p:grpSpPr>
          <a:xfrm>
            <a:off x="12054360" y="5104161"/>
            <a:ext cx="5265452" cy="1047750"/>
            <a:chOff x="0" y="0"/>
            <a:chExt cx="9206676" cy="1397000"/>
          </a:xfrm>
        </p:grpSpPr>
        <p:grpSp>
          <p:nvGrpSpPr>
            <p:cNvPr id="39" name="Group 7">
              <a:extLst>
                <a:ext uri="{FF2B5EF4-FFF2-40B4-BE49-F238E27FC236}">
                  <a16:creationId xmlns:a16="http://schemas.microsoft.com/office/drawing/2014/main" id="{9984CBC6-0CBA-8DDA-A823-18205FF7E985}"/>
                </a:ext>
              </a:extLst>
            </p:cNvPr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41" name="Freeform 8">
                <a:extLst>
                  <a:ext uri="{FF2B5EF4-FFF2-40B4-BE49-F238E27FC236}">
                    <a16:creationId xmlns:a16="http://schemas.microsoft.com/office/drawing/2014/main" id="{1777FE0B-1E7F-4B8A-7683-0A6EAFDA0CC5}"/>
                  </a:ext>
                </a:extLst>
              </p:cNvPr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40" name="TextBox 9">
              <a:extLst>
                <a:ext uri="{FF2B5EF4-FFF2-40B4-BE49-F238E27FC236}">
                  <a16:creationId xmlns:a16="http://schemas.microsoft.com/office/drawing/2014/main" id="{4A1D7853-87A9-FAE4-2F4E-9CCCDB8FD6CE}"/>
                </a:ext>
              </a:extLst>
            </p:cNvPr>
            <p:cNvSpPr txBox="1"/>
            <p:nvPr/>
          </p:nvSpPr>
          <p:spPr>
            <a:xfrm>
              <a:off x="0" y="379943"/>
              <a:ext cx="9206676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It has a weakness</a:t>
              </a:r>
            </a:p>
          </p:txBody>
        </p:sp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F418CB5-A53F-F2F6-C0E4-B29C943E94B6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8254140" y="4164680"/>
            <a:ext cx="889860" cy="0"/>
          </a:xfrm>
          <a:prstGeom prst="straightConnector1">
            <a:avLst/>
          </a:prstGeom>
          <a:ln w="76200">
            <a:solidFill>
              <a:srgbClr val="1D1D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469F1FE-30E3-71B7-7F44-98554509D435}"/>
              </a:ext>
            </a:extLst>
          </p:cNvPr>
          <p:cNvCxnSpPr>
            <a:cxnSpLocks/>
            <a:stCxn id="9" idx="3"/>
            <a:endCxn id="40" idx="1"/>
          </p:cNvCxnSpPr>
          <p:nvPr/>
        </p:nvCxnSpPr>
        <p:spPr>
          <a:xfrm flipV="1">
            <a:off x="9607701" y="5645599"/>
            <a:ext cx="2446659" cy="14585"/>
          </a:xfrm>
          <a:prstGeom prst="straightConnector1">
            <a:avLst/>
          </a:prstGeom>
          <a:ln w="76200">
            <a:solidFill>
              <a:srgbClr val="4F4F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151CFFB0-A1BA-6515-5FE6-97B2D694B298}"/>
              </a:ext>
            </a:extLst>
          </p:cNvPr>
          <p:cNvSpPr/>
          <p:nvPr/>
        </p:nvSpPr>
        <p:spPr>
          <a:xfrm>
            <a:off x="533400" y="6422977"/>
            <a:ext cx="13258800" cy="3140118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3379E5F1-DFFB-1A8E-DC29-F946D5D616A4}"/>
              </a:ext>
            </a:extLst>
          </p:cNvPr>
          <p:cNvSpPr/>
          <p:nvPr/>
        </p:nvSpPr>
        <p:spPr>
          <a:xfrm>
            <a:off x="762000" y="3022410"/>
            <a:ext cx="17068800" cy="1999843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67149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02694" y="5104161"/>
            <a:ext cx="6905007" cy="1047750"/>
            <a:chOff x="0" y="0"/>
            <a:chExt cx="9206676" cy="1397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79942"/>
              <a:ext cx="9206676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have we learned?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02694" y="6604467"/>
            <a:ext cx="6172492" cy="1047750"/>
            <a:chOff x="0" y="0"/>
            <a:chExt cx="8229989" cy="1397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229989" cy="1397000"/>
              <a:chOff x="0" y="0"/>
              <a:chExt cx="1501304" cy="25483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501304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501304" h="254839">
                    <a:moveTo>
                      <a:pt x="31357" y="0"/>
                    </a:moveTo>
                    <a:lnTo>
                      <a:pt x="1469947" y="0"/>
                    </a:lnTo>
                    <a:cubicBezTo>
                      <a:pt x="1478263" y="0"/>
                      <a:pt x="1486239" y="3304"/>
                      <a:pt x="1492119" y="9184"/>
                    </a:cubicBezTo>
                    <a:cubicBezTo>
                      <a:pt x="1498000" y="15065"/>
                      <a:pt x="1501304" y="23040"/>
                      <a:pt x="1501304" y="31357"/>
                    </a:cubicBezTo>
                    <a:lnTo>
                      <a:pt x="1501304" y="223482"/>
                    </a:lnTo>
                    <a:cubicBezTo>
                      <a:pt x="1501304" y="231799"/>
                      <a:pt x="1498000" y="239774"/>
                      <a:pt x="1492119" y="245655"/>
                    </a:cubicBezTo>
                    <a:cubicBezTo>
                      <a:pt x="1486239" y="251535"/>
                      <a:pt x="1478263" y="254839"/>
                      <a:pt x="1469947" y="254839"/>
                    </a:cubicBezTo>
                    <a:lnTo>
                      <a:pt x="31357" y="254839"/>
                    </a:lnTo>
                    <a:cubicBezTo>
                      <a:pt x="23040" y="254839"/>
                      <a:pt x="15065" y="251535"/>
                      <a:pt x="9184" y="245655"/>
                    </a:cubicBezTo>
                    <a:cubicBezTo>
                      <a:pt x="3304" y="239774"/>
                      <a:pt x="0" y="231799"/>
                      <a:pt x="0" y="223482"/>
                    </a:cubicBezTo>
                    <a:lnTo>
                      <a:pt x="0" y="31357"/>
                    </a:lnTo>
                    <a:cubicBezTo>
                      <a:pt x="0" y="23040"/>
                      <a:pt x="3304" y="15065"/>
                      <a:pt x="9184" y="9184"/>
                    </a:cubicBezTo>
                    <a:cubicBezTo>
                      <a:pt x="15065" y="3304"/>
                      <a:pt x="23040" y="0"/>
                      <a:pt x="31357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0" y="379942"/>
              <a:ext cx="8229989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does it matter?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02694" y="8148480"/>
            <a:ext cx="7987856" cy="1047750"/>
            <a:chOff x="0" y="0"/>
            <a:chExt cx="10650474" cy="139700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0650474" cy="1397000"/>
              <a:chOff x="0" y="0"/>
              <a:chExt cx="1942845" cy="25483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942845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942845" h="254839">
                    <a:moveTo>
                      <a:pt x="24230" y="0"/>
                    </a:moveTo>
                    <a:lnTo>
                      <a:pt x="1918615" y="0"/>
                    </a:lnTo>
                    <a:cubicBezTo>
                      <a:pt x="1931997" y="0"/>
                      <a:pt x="1942845" y="10848"/>
                      <a:pt x="1942845" y="24230"/>
                    </a:cubicBezTo>
                    <a:lnTo>
                      <a:pt x="1942845" y="230609"/>
                    </a:lnTo>
                    <a:cubicBezTo>
                      <a:pt x="1942845" y="237035"/>
                      <a:pt x="1940292" y="243198"/>
                      <a:pt x="1935748" y="247742"/>
                    </a:cubicBezTo>
                    <a:cubicBezTo>
                      <a:pt x="1931204" y="252286"/>
                      <a:pt x="1925041" y="254839"/>
                      <a:pt x="1918615" y="254839"/>
                    </a:cubicBezTo>
                    <a:lnTo>
                      <a:pt x="24230" y="254839"/>
                    </a:lnTo>
                    <a:cubicBezTo>
                      <a:pt x="17804" y="254839"/>
                      <a:pt x="11641" y="252286"/>
                      <a:pt x="7097" y="247742"/>
                    </a:cubicBezTo>
                    <a:cubicBezTo>
                      <a:pt x="2553" y="243198"/>
                      <a:pt x="0" y="237035"/>
                      <a:pt x="0" y="230609"/>
                    </a:cubicBezTo>
                    <a:lnTo>
                      <a:pt x="0" y="24230"/>
                    </a:lnTo>
                    <a:cubicBezTo>
                      <a:pt x="0" y="17804"/>
                      <a:pt x="2553" y="11641"/>
                      <a:pt x="7097" y="7097"/>
                    </a:cubicBezTo>
                    <a:cubicBezTo>
                      <a:pt x="11641" y="2553"/>
                      <a:pt x="17804" y="0"/>
                      <a:pt x="24230" y="0"/>
                    </a:cubicBezTo>
                    <a:close/>
                  </a:path>
                </a:pathLst>
              </a:custGeom>
              <a:solidFill>
                <a:srgbClr val="CFCDCD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0" y="379942"/>
              <a:ext cx="10650474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should happen next?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29016" y="8086725"/>
            <a:ext cx="1171575" cy="1171575"/>
          </a:xfrm>
          <a:custGeom>
            <a:avLst/>
            <a:gdLst/>
            <a:ahLst/>
            <a:cxnLst/>
            <a:rect l="l" t="t" r="r" b="b"/>
            <a:pathLst>
              <a:path w="1171575" h="1171575">
                <a:moveTo>
                  <a:pt x="0" y="0"/>
                </a:moveTo>
                <a:lnTo>
                  <a:pt x="1171575" y="0"/>
                </a:lnTo>
                <a:lnTo>
                  <a:pt x="1171575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37961" y="5042249"/>
            <a:ext cx="953369" cy="1171575"/>
          </a:xfrm>
          <a:custGeom>
            <a:avLst/>
            <a:gdLst/>
            <a:ahLst/>
            <a:cxnLst/>
            <a:rect l="l" t="t" r="r" b="b"/>
            <a:pathLst>
              <a:path w="953369" h="1171575">
                <a:moveTo>
                  <a:pt x="0" y="0"/>
                </a:moveTo>
                <a:lnTo>
                  <a:pt x="953369" y="0"/>
                </a:lnTo>
                <a:lnTo>
                  <a:pt x="953369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36970" y="6564566"/>
            <a:ext cx="755666" cy="1171575"/>
          </a:xfrm>
          <a:custGeom>
            <a:avLst/>
            <a:gdLst/>
            <a:ahLst/>
            <a:cxnLst/>
            <a:rect l="l" t="t" r="r" b="b"/>
            <a:pathLst>
              <a:path w="755666" h="1171575">
                <a:moveTo>
                  <a:pt x="0" y="0"/>
                </a:moveTo>
                <a:lnTo>
                  <a:pt x="755666" y="0"/>
                </a:lnTo>
                <a:lnTo>
                  <a:pt x="755666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  <p:grpSp>
        <p:nvGrpSpPr>
          <p:cNvPr id="30" name="Group 10">
            <a:extLst>
              <a:ext uri="{FF2B5EF4-FFF2-40B4-BE49-F238E27FC236}">
                <a16:creationId xmlns:a16="http://schemas.microsoft.com/office/drawing/2014/main" id="{7DF6D8D9-4606-E217-CF7F-A833C24B52C3}"/>
              </a:ext>
            </a:extLst>
          </p:cNvPr>
          <p:cNvGrpSpPr/>
          <p:nvPr/>
        </p:nvGrpSpPr>
        <p:grpSpPr>
          <a:xfrm>
            <a:off x="9854026" y="6604467"/>
            <a:ext cx="7465786" cy="1047750"/>
            <a:chOff x="0" y="0"/>
            <a:chExt cx="8229989" cy="1397000"/>
          </a:xfrm>
        </p:grpSpPr>
        <p:grpSp>
          <p:nvGrpSpPr>
            <p:cNvPr id="31" name="Group 11">
              <a:extLst>
                <a:ext uri="{FF2B5EF4-FFF2-40B4-BE49-F238E27FC236}">
                  <a16:creationId xmlns:a16="http://schemas.microsoft.com/office/drawing/2014/main" id="{A48FE9E0-57C1-CD3A-919D-AE5371FB5865}"/>
                </a:ext>
              </a:extLst>
            </p:cNvPr>
            <p:cNvGrpSpPr/>
            <p:nvPr/>
          </p:nvGrpSpPr>
          <p:grpSpPr>
            <a:xfrm>
              <a:off x="0" y="0"/>
              <a:ext cx="8229989" cy="1397000"/>
              <a:chOff x="0" y="0"/>
              <a:chExt cx="1501304" cy="254839"/>
            </a:xfrm>
          </p:grpSpPr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6A80EB70-A179-26D3-2749-29C2B0A5ACED}"/>
                  </a:ext>
                </a:extLst>
              </p:cNvPr>
              <p:cNvSpPr/>
              <p:nvPr/>
            </p:nvSpPr>
            <p:spPr>
              <a:xfrm>
                <a:off x="0" y="0"/>
                <a:ext cx="1501304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501304" h="254839">
                    <a:moveTo>
                      <a:pt x="31357" y="0"/>
                    </a:moveTo>
                    <a:lnTo>
                      <a:pt x="1469947" y="0"/>
                    </a:lnTo>
                    <a:cubicBezTo>
                      <a:pt x="1478263" y="0"/>
                      <a:pt x="1486239" y="3304"/>
                      <a:pt x="1492119" y="9184"/>
                    </a:cubicBezTo>
                    <a:cubicBezTo>
                      <a:pt x="1498000" y="15065"/>
                      <a:pt x="1501304" y="23040"/>
                      <a:pt x="1501304" y="31357"/>
                    </a:cubicBezTo>
                    <a:lnTo>
                      <a:pt x="1501304" y="223482"/>
                    </a:lnTo>
                    <a:cubicBezTo>
                      <a:pt x="1501304" y="231799"/>
                      <a:pt x="1498000" y="239774"/>
                      <a:pt x="1492119" y="245655"/>
                    </a:cubicBezTo>
                    <a:cubicBezTo>
                      <a:pt x="1486239" y="251535"/>
                      <a:pt x="1478263" y="254839"/>
                      <a:pt x="1469947" y="254839"/>
                    </a:cubicBezTo>
                    <a:lnTo>
                      <a:pt x="31357" y="254839"/>
                    </a:lnTo>
                    <a:cubicBezTo>
                      <a:pt x="23040" y="254839"/>
                      <a:pt x="15065" y="251535"/>
                      <a:pt x="9184" y="245655"/>
                    </a:cubicBezTo>
                    <a:cubicBezTo>
                      <a:pt x="3304" y="239774"/>
                      <a:pt x="0" y="231799"/>
                      <a:pt x="0" y="223482"/>
                    </a:cubicBezTo>
                    <a:lnTo>
                      <a:pt x="0" y="31357"/>
                    </a:lnTo>
                    <a:cubicBezTo>
                      <a:pt x="0" y="23040"/>
                      <a:pt x="3304" y="15065"/>
                      <a:pt x="9184" y="9184"/>
                    </a:cubicBezTo>
                    <a:cubicBezTo>
                      <a:pt x="15065" y="3304"/>
                      <a:pt x="23040" y="0"/>
                      <a:pt x="31357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id="{67AAA09E-DB0E-6468-55C5-1BC528413199}"/>
                </a:ext>
              </a:extLst>
            </p:cNvPr>
            <p:cNvSpPr txBox="1"/>
            <p:nvPr/>
          </p:nvSpPr>
          <p:spPr>
            <a:xfrm>
              <a:off x="0" y="379943"/>
              <a:ext cx="8229989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Planets will get destroyed</a:t>
              </a:r>
            </a:p>
          </p:txBody>
        </p:sp>
      </p:grpSp>
      <p:grpSp>
        <p:nvGrpSpPr>
          <p:cNvPr id="34" name="Group 2">
            <a:extLst>
              <a:ext uri="{FF2B5EF4-FFF2-40B4-BE49-F238E27FC236}">
                <a16:creationId xmlns:a16="http://schemas.microsoft.com/office/drawing/2014/main" id="{B310F5D6-E61F-4467-A9DE-CC6EFF741242}"/>
              </a:ext>
            </a:extLst>
          </p:cNvPr>
          <p:cNvGrpSpPr/>
          <p:nvPr/>
        </p:nvGrpSpPr>
        <p:grpSpPr>
          <a:xfrm>
            <a:off x="9166412" y="3616348"/>
            <a:ext cx="8153400" cy="1310879"/>
            <a:chOff x="0" y="0"/>
            <a:chExt cx="7401928" cy="1747839"/>
          </a:xfrm>
        </p:grpSpPr>
        <p:grpSp>
          <p:nvGrpSpPr>
            <p:cNvPr id="35" name="Group 3">
              <a:extLst>
                <a:ext uri="{FF2B5EF4-FFF2-40B4-BE49-F238E27FC236}">
                  <a16:creationId xmlns:a16="http://schemas.microsoft.com/office/drawing/2014/main" id="{AFF3AD84-498E-783D-61E3-6FC32B7A601D}"/>
                </a:ext>
              </a:extLst>
            </p:cNvPr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37" name="Freeform 4">
                <a:extLst>
                  <a:ext uri="{FF2B5EF4-FFF2-40B4-BE49-F238E27FC236}">
                    <a16:creationId xmlns:a16="http://schemas.microsoft.com/office/drawing/2014/main" id="{97CC3B39-75D7-9FCE-A585-6DE12272C6B3}"/>
                  </a:ext>
                </a:extLst>
              </p:cNvPr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36" name="TextBox 5">
              <a:extLst>
                <a:ext uri="{FF2B5EF4-FFF2-40B4-BE49-F238E27FC236}">
                  <a16:creationId xmlns:a16="http://schemas.microsoft.com/office/drawing/2014/main" id="{1904A795-E44E-FA39-399F-EEAF4B9CDF7F}"/>
                </a:ext>
              </a:extLst>
            </p:cNvPr>
            <p:cNvSpPr txBox="1"/>
            <p:nvPr/>
          </p:nvSpPr>
          <p:spPr>
            <a:xfrm>
              <a:off x="0" y="379943"/>
              <a:ext cx="7401928" cy="1367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The Empire has a Death Star</a:t>
              </a:r>
            </a:p>
          </p:txBody>
        </p:sp>
      </p:grpSp>
      <p:grpSp>
        <p:nvGrpSpPr>
          <p:cNvPr id="38" name="Group 6">
            <a:extLst>
              <a:ext uri="{FF2B5EF4-FFF2-40B4-BE49-F238E27FC236}">
                <a16:creationId xmlns:a16="http://schemas.microsoft.com/office/drawing/2014/main" id="{9E8BDF71-BD2F-E40B-DAC1-3E62D5DE8E00}"/>
              </a:ext>
            </a:extLst>
          </p:cNvPr>
          <p:cNvGrpSpPr/>
          <p:nvPr/>
        </p:nvGrpSpPr>
        <p:grpSpPr>
          <a:xfrm>
            <a:off x="12054360" y="5104161"/>
            <a:ext cx="5265452" cy="1047750"/>
            <a:chOff x="0" y="0"/>
            <a:chExt cx="9206676" cy="1397000"/>
          </a:xfrm>
        </p:grpSpPr>
        <p:grpSp>
          <p:nvGrpSpPr>
            <p:cNvPr id="39" name="Group 7">
              <a:extLst>
                <a:ext uri="{FF2B5EF4-FFF2-40B4-BE49-F238E27FC236}">
                  <a16:creationId xmlns:a16="http://schemas.microsoft.com/office/drawing/2014/main" id="{9984CBC6-0CBA-8DDA-A823-18205FF7E985}"/>
                </a:ext>
              </a:extLst>
            </p:cNvPr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41" name="Freeform 8">
                <a:extLst>
                  <a:ext uri="{FF2B5EF4-FFF2-40B4-BE49-F238E27FC236}">
                    <a16:creationId xmlns:a16="http://schemas.microsoft.com/office/drawing/2014/main" id="{1777FE0B-1E7F-4B8A-7683-0A6EAFDA0CC5}"/>
                  </a:ext>
                </a:extLst>
              </p:cNvPr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40" name="TextBox 9">
              <a:extLst>
                <a:ext uri="{FF2B5EF4-FFF2-40B4-BE49-F238E27FC236}">
                  <a16:creationId xmlns:a16="http://schemas.microsoft.com/office/drawing/2014/main" id="{4A1D7853-87A9-FAE4-2F4E-9CCCDB8FD6CE}"/>
                </a:ext>
              </a:extLst>
            </p:cNvPr>
            <p:cNvSpPr txBox="1"/>
            <p:nvPr/>
          </p:nvSpPr>
          <p:spPr>
            <a:xfrm>
              <a:off x="0" y="379943"/>
              <a:ext cx="9206676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It has a weakness</a:t>
              </a:r>
            </a:p>
          </p:txBody>
        </p:sp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F418CB5-A53F-F2F6-C0E4-B29C943E94B6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8254140" y="4164680"/>
            <a:ext cx="889860" cy="0"/>
          </a:xfrm>
          <a:prstGeom prst="straightConnector1">
            <a:avLst/>
          </a:prstGeom>
          <a:ln w="76200">
            <a:solidFill>
              <a:srgbClr val="1D1D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469F1FE-30E3-71B7-7F44-98554509D435}"/>
              </a:ext>
            </a:extLst>
          </p:cNvPr>
          <p:cNvCxnSpPr>
            <a:cxnSpLocks/>
            <a:stCxn id="9" idx="3"/>
            <a:endCxn id="40" idx="1"/>
          </p:cNvCxnSpPr>
          <p:nvPr/>
        </p:nvCxnSpPr>
        <p:spPr>
          <a:xfrm flipV="1">
            <a:off x="9607701" y="5645599"/>
            <a:ext cx="2446659" cy="14585"/>
          </a:xfrm>
          <a:prstGeom prst="straightConnector1">
            <a:avLst/>
          </a:prstGeom>
          <a:ln w="76200">
            <a:solidFill>
              <a:srgbClr val="4F4F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09C0E84-5B08-590E-1407-011B22CD4885}"/>
              </a:ext>
            </a:extLst>
          </p:cNvPr>
          <p:cNvCxnSpPr>
            <a:cxnSpLocks/>
            <a:stCxn id="13" idx="3"/>
            <a:endCxn id="32" idx="1"/>
          </p:cNvCxnSpPr>
          <p:nvPr/>
        </p:nvCxnSpPr>
        <p:spPr>
          <a:xfrm flipV="1">
            <a:off x="8875186" y="7145905"/>
            <a:ext cx="978840" cy="14585"/>
          </a:xfrm>
          <a:prstGeom prst="straightConnector1">
            <a:avLst/>
          </a:prstGeom>
          <a:ln w="76200">
            <a:solidFill>
              <a:srgbClr val="93939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5A6F64EF-1E2F-FCFC-1641-D89F34C2C24F}"/>
              </a:ext>
            </a:extLst>
          </p:cNvPr>
          <p:cNvSpPr/>
          <p:nvPr/>
        </p:nvSpPr>
        <p:spPr>
          <a:xfrm>
            <a:off x="533400" y="7908697"/>
            <a:ext cx="13258800" cy="1654397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7FFA6C16-CC07-C1CC-72BC-5BF65036703B}"/>
              </a:ext>
            </a:extLst>
          </p:cNvPr>
          <p:cNvSpPr/>
          <p:nvPr/>
        </p:nvSpPr>
        <p:spPr>
          <a:xfrm>
            <a:off x="762000" y="3022410"/>
            <a:ext cx="17068800" cy="3310991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1658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02694" y="5104161"/>
            <a:ext cx="6905007" cy="1047750"/>
            <a:chOff x="0" y="0"/>
            <a:chExt cx="9206676" cy="1397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79942"/>
              <a:ext cx="9206676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have we learned?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02694" y="6604467"/>
            <a:ext cx="6172492" cy="1047750"/>
            <a:chOff x="0" y="0"/>
            <a:chExt cx="8229989" cy="1397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229989" cy="1397000"/>
              <a:chOff x="0" y="0"/>
              <a:chExt cx="1501304" cy="25483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501304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501304" h="254839">
                    <a:moveTo>
                      <a:pt x="31357" y="0"/>
                    </a:moveTo>
                    <a:lnTo>
                      <a:pt x="1469947" y="0"/>
                    </a:lnTo>
                    <a:cubicBezTo>
                      <a:pt x="1478263" y="0"/>
                      <a:pt x="1486239" y="3304"/>
                      <a:pt x="1492119" y="9184"/>
                    </a:cubicBezTo>
                    <a:cubicBezTo>
                      <a:pt x="1498000" y="15065"/>
                      <a:pt x="1501304" y="23040"/>
                      <a:pt x="1501304" y="31357"/>
                    </a:cubicBezTo>
                    <a:lnTo>
                      <a:pt x="1501304" y="223482"/>
                    </a:lnTo>
                    <a:cubicBezTo>
                      <a:pt x="1501304" y="231799"/>
                      <a:pt x="1498000" y="239774"/>
                      <a:pt x="1492119" y="245655"/>
                    </a:cubicBezTo>
                    <a:cubicBezTo>
                      <a:pt x="1486239" y="251535"/>
                      <a:pt x="1478263" y="254839"/>
                      <a:pt x="1469947" y="254839"/>
                    </a:cubicBezTo>
                    <a:lnTo>
                      <a:pt x="31357" y="254839"/>
                    </a:lnTo>
                    <a:cubicBezTo>
                      <a:pt x="23040" y="254839"/>
                      <a:pt x="15065" y="251535"/>
                      <a:pt x="9184" y="245655"/>
                    </a:cubicBezTo>
                    <a:cubicBezTo>
                      <a:pt x="3304" y="239774"/>
                      <a:pt x="0" y="231799"/>
                      <a:pt x="0" y="223482"/>
                    </a:cubicBezTo>
                    <a:lnTo>
                      <a:pt x="0" y="31357"/>
                    </a:lnTo>
                    <a:cubicBezTo>
                      <a:pt x="0" y="23040"/>
                      <a:pt x="3304" y="15065"/>
                      <a:pt x="9184" y="9184"/>
                    </a:cubicBezTo>
                    <a:cubicBezTo>
                      <a:pt x="15065" y="3304"/>
                      <a:pt x="23040" y="0"/>
                      <a:pt x="31357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0" y="379942"/>
              <a:ext cx="8229989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does it matter?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02694" y="8148480"/>
            <a:ext cx="7987856" cy="1047750"/>
            <a:chOff x="0" y="0"/>
            <a:chExt cx="10650474" cy="139700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0650474" cy="1397000"/>
              <a:chOff x="0" y="0"/>
              <a:chExt cx="1942845" cy="25483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942845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942845" h="254839">
                    <a:moveTo>
                      <a:pt x="24230" y="0"/>
                    </a:moveTo>
                    <a:lnTo>
                      <a:pt x="1918615" y="0"/>
                    </a:lnTo>
                    <a:cubicBezTo>
                      <a:pt x="1931997" y="0"/>
                      <a:pt x="1942845" y="10848"/>
                      <a:pt x="1942845" y="24230"/>
                    </a:cubicBezTo>
                    <a:lnTo>
                      <a:pt x="1942845" y="230609"/>
                    </a:lnTo>
                    <a:cubicBezTo>
                      <a:pt x="1942845" y="237035"/>
                      <a:pt x="1940292" y="243198"/>
                      <a:pt x="1935748" y="247742"/>
                    </a:cubicBezTo>
                    <a:cubicBezTo>
                      <a:pt x="1931204" y="252286"/>
                      <a:pt x="1925041" y="254839"/>
                      <a:pt x="1918615" y="254839"/>
                    </a:cubicBezTo>
                    <a:lnTo>
                      <a:pt x="24230" y="254839"/>
                    </a:lnTo>
                    <a:cubicBezTo>
                      <a:pt x="17804" y="254839"/>
                      <a:pt x="11641" y="252286"/>
                      <a:pt x="7097" y="247742"/>
                    </a:cubicBezTo>
                    <a:cubicBezTo>
                      <a:pt x="2553" y="243198"/>
                      <a:pt x="0" y="237035"/>
                      <a:pt x="0" y="230609"/>
                    </a:cubicBezTo>
                    <a:lnTo>
                      <a:pt x="0" y="24230"/>
                    </a:lnTo>
                    <a:cubicBezTo>
                      <a:pt x="0" y="17804"/>
                      <a:pt x="2553" y="11641"/>
                      <a:pt x="7097" y="7097"/>
                    </a:cubicBezTo>
                    <a:cubicBezTo>
                      <a:pt x="11641" y="2553"/>
                      <a:pt x="17804" y="0"/>
                      <a:pt x="24230" y="0"/>
                    </a:cubicBezTo>
                    <a:close/>
                  </a:path>
                </a:pathLst>
              </a:custGeom>
              <a:solidFill>
                <a:srgbClr val="CFCDCD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0" y="379942"/>
              <a:ext cx="10650474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should happen next?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29016" y="8086725"/>
            <a:ext cx="1171575" cy="1171575"/>
          </a:xfrm>
          <a:custGeom>
            <a:avLst/>
            <a:gdLst/>
            <a:ahLst/>
            <a:cxnLst/>
            <a:rect l="l" t="t" r="r" b="b"/>
            <a:pathLst>
              <a:path w="1171575" h="1171575">
                <a:moveTo>
                  <a:pt x="0" y="0"/>
                </a:moveTo>
                <a:lnTo>
                  <a:pt x="1171575" y="0"/>
                </a:lnTo>
                <a:lnTo>
                  <a:pt x="1171575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37961" y="5042249"/>
            <a:ext cx="953369" cy="1171575"/>
          </a:xfrm>
          <a:custGeom>
            <a:avLst/>
            <a:gdLst/>
            <a:ahLst/>
            <a:cxnLst/>
            <a:rect l="l" t="t" r="r" b="b"/>
            <a:pathLst>
              <a:path w="953369" h="1171575">
                <a:moveTo>
                  <a:pt x="0" y="0"/>
                </a:moveTo>
                <a:lnTo>
                  <a:pt x="953369" y="0"/>
                </a:lnTo>
                <a:lnTo>
                  <a:pt x="953369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36970" y="6564566"/>
            <a:ext cx="755666" cy="1171575"/>
          </a:xfrm>
          <a:custGeom>
            <a:avLst/>
            <a:gdLst/>
            <a:ahLst/>
            <a:cxnLst/>
            <a:rect l="l" t="t" r="r" b="b"/>
            <a:pathLst>
              <a:path w="755666" h="1171575">
                <a:moveTo>
                  <a:pt x="0" y="0"/>
                </a:moveTo>
                <a:lnTo>
                  <a:pt x="755666" y="0"/>
                </a:lnTo>
                <a:lnTo>
                  <a:pt x="755666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  <p:grpSp>
        <p:nvGrpSpPr>
          <p:cNvPr id="26" name="Group 14">
            <a:extLst>
              <a:ext uri="{FF2B5EF4-FFF2-40B4-BE49-F238E27FC236}">
                <a16:creationId xmlns:a16="http://schemas.microsoft.com/office/drawing/2014/main" id="{8E11BC6F-2D72-39F4-D5BB-E1628778AD87}"/>
              </a:ext>
            </a:extLst>
          </p:cNvPr>
          <p:cNvGrpSpPr/>
          <p:nvPr/>
        </p:nvGrpSpPr>
        <p:grpSpPr>
          <a:xfrm>
            <a:off x="14035560" y="8148480"/>
            <a:ext cx="3284252" cy="1047750"/>
            <a:chOff x="0" y="0"/>
            <a:chExt cx="10650474" cy="1397000"/>
          </a:xfrm>
        </p:grpSpPr>
        <p:grpSp>
          <p:nvGrpSpPr>
            <p:cNvPr id="27" name="Group 15">
              <a:extLst>
                <a:ext uri="{FF2B5EF4-FFF2-40B4-BE49-F238E27FC236}">
                  <a16:creationId xmlns:a16="http://schemas.microsoft.com/office/drawing/2014/main" id="{A9B4661F-2580-0FC8-3813-E33D3BD03164}"/>
                </a:ext>
              </a:extLst>
            </p:cNvPr>
            <p:cNvGrpSpPr/>
            <p:nvPr/>
          </p:nvGrpSpPr>
          <p:grpSpPr>
            <a:xfrm>
              <a:off x="0" y="0"/>
              <a:ext cx="10650474" cy="1397000"/>
              <a:chOff x="0" y="0"/>
              <a:chExt cx="1942845" cy="254839"/>
            </a:xfrm>
          </p:grpSpPr>
          <p:sp>
            <p:nvSpPr>
              <p:cNvPr id="29" name="Freeform 16">
                <a:extLst>
                  <a:ext uri="{FF2B5EF4-FFF2-40B4-BE49-F238E27FC236}">
                    <a16:creationId xmlns:a16="http://schemas.microsoft.com/office/drawing/2014/main" id="{3615D06B-C83E-B054-2255-C9483DA612AA}"/>
                  </a:ext>
                </a:extLst>
              </p:cNvPr>
              <p:cNvSpPr/>
              <p:nvPr/>
            </p:nvSpPr>
            <p:spPr>
              <a:xfrm>
                <a:off x="0" y="0"/>
                <a:ext cx="1942845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942845" h="254839">
                    <a:moveTo>
                      <a:pt x="24230" y="0"/>
                    </a:moveTo>
                    <a:lnTo>
                      <a:pt x="1918615" y="0"/>
                    </a:lnTo>
                    <a:cubicBezTo>
                      <a:pt x="1931997" y="0"/>
                      <a:pt x="1942845" y="10848"/>
                      <a:pt x="1942845" y="24230"/>
                    </a:cubicBezTo>
                    <a:lnTo>
                      <a:pt x="1942845" y="230609"/>
                    </a:lnTo>
                    <a:cubicBezTo>
                      <a:pt x="1942845" y="237035"/>
                      <a:pt x="1940292" y="243198"/>
                      <a:pt x="1935748" y="247742"/>
                    </a:cubicBezTo>
                    <a:cubicBezTo>
                      <a:pt x="1931204" y="252286"/>
                      <a:pt x="1925041" y="254839"/>
                      <a:pt x="1918615" y="254839"/>
                    </a:cubicBezTo>
                    <a:lnTo>
                      <a:pt x="24230" y="254839"/>
                    </a:lnTo>
                    <a:cubicBezTo>
                      <a:pt x="17804" y="254839"/>
                      <a:pt x="11641" y="252286"/>
                      <a:pt x="7097" y="247742"/>
                    </a:cubicBezTo>
                    <a:cubicBezTo>
                      <a:pt x="2553" y="243198"/>
                      <a:pt x="0" y="237035"/>
                      <a:pt x="0" y="230609"/>
                    </a:cubicBezTo>
                    <a:lnTo>
                      <a:pt x="0" y="24230"/>
                    </a:lnTo>
                    <a:cubicBezTo>
                      <a:pt x="0" y="17804"/>
                      <a:pt x="2553" y="11641"/>
                      <a:pt x="7097" y="7097"/>
                    </a:cubicBezTo>
                    <a:cubicBezTo>
                      <a:pt x="11641" y="2553"/>
                      <a:pt x="17804" y="0"/>
                      <a:pt x="24230" y="0"/>
                    </a:cubicBezTo>
                    <a:close/>
                  </a:path>
                </a:pathLst>
              </a:custGeom>
              <a:solidFill>
                <a:srgbClr val="CFCDCD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28" name="TextBox 17">
              <a:extLst>
                <a:ext uri="{FF2B5EF4-FFF2-40B4-BE49-F238E27FC236}">
                  <a16:creationId xmlns:a16="http://schemas.microsoft.com/office/drawing/2014/main" id="{69DF4F2F-A31D-CD57-36DB-AAD6C9BCB464}"/>
                </a:ext>
              </a:extLst>
            </p:cNvPr>
            <p:cNvSpPr txBox="1"/>
            <p:nvPr/>
          </p:nvSpPr>
          <p:spPr>
            <a:xfrm>
              <a:off x="0" y="379943"/>
              <a:ext cx="10650474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Blow it up</a:t>
              </a:r>
            </a:p>
          </p:txBody>
        </p:sp>
      </p:grpSp>
      <p:grpSp>
        <p:nvGrpSpPr>
          <p:cNvPr id="30" name="Group 10">
            <a:extLst>
              <a:ext uri="{FF2B5EF4-FFF2-40B4-BE49-F238E27FC236}">
                <a16:creationId xmlns:a16="http://schemas.microsoft.com/office/drawing/2014/main" id="{7DF6D8D9-4606-E217-CF7F-A833C24B52C3}"/>
              </a:ext>
            </a:extLst>
          </p:cNvPr>
          <p:cNvGrpSpPr/>
          <p:nvPr/>
        </p:nvGrpSpPr>
        <p:grpSpPr>
          <a:xfrm>
            <a:off x="9854026" y="6604467"/>
            <a:ext cx="7465786" cy="1047750"/>
            <a:chOff x="0" y="0"/>
            <a:chExt cx="8229989" cy="1397000"/>
          </a:xfrm>
        </p:grpSpPr>
        <p:grpSp>
          <p:nvGrpSpPr>
            <p:cNvPr id="31" name="Group 11">
              <a:extLst>
                <a:ext uri="{FF2B5EF4-FFF2-40B4-BE49-F238E27FC236}">
                  <a16:creationId xmlns:a16="http://schemas.microsoft.com/office/drawing/2014/main" id="{A48FE9E0-57C1-CD3A-919D-AE5371FB5865}"/>
                </a:ext>
              </a:extLst>
            </p:cNvPr>
            <p:cNvGrpSpPr/>
            <p:nvPr/>
          </p:nvGrpSpPr>
          <p:grpSpPr>
            <a:xfrm>
              <a:off x="0" y="0"/>
              <a:ext cx="8229989" cy="1397000"/>
              <a:chOff x="0" y="0"/>
              <a:chExt cx="1501304" cy="254839"/>
            </a:xfrm>
          </p:grpSpPr>
          <p:sp>
            <p:nvSpPr>
              <p:cNvPr id="33" name="Freeform 12">
                <a:extLst>
                  <a:ext uri="{FF2B5EF4-FFF2-40B4-BE49-F238E27FC236}">
                    <a16:creationId xmlns:a16="http://schemas.microsoft.com/office/drawing/2014/main" id="{6A80EB70-A179-26D3-2749-29C2B0A5ACED}"/>
                  </a:ext>
                </a:extLst>
              </p:cNvPr>
              <p:cNvSpPr/>
              <p:nvPr/>
            </p:nvSpPr>
            <p:spPr>
              <a:xfrm>
                <a:off x="0" y="0"/>
                <a:ext cx="1501304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501304" h="254839">
                    <a:moveTo>
                      <a:pt x="31357" y="0"/>
                    </a:moveTo>
                    <a:lnTo>
                      <a:pt x="1469947" y="0"/>
                    </a:lnTo>
                    <a:cubicBezTo>
                      <a:pt x="1478263" y="0"/>
                      <a:pt x="1486239" y="3304"/>
                      <a:pt x="1492119" y="9184"/>
                    </a:cubicBezTo>
                    <a:cubicBezTo>
                      <a:pt x="1498000" y="15065"/>
                      <a:pt x="1501304" y="23040"/>
                      <a:pt x="1501304" y="31357"/>
                    </a:cubicBezTo>
                    <a:lnTo>
                      <a:pt x="1501304" y="223482"/>
                    </a:lnTo>
                    <a:cubicBezTo>
                      <a:pt x="1501304" y="231799"/>
                      <a:pt x="1498000" y="239774"/>
                      <a:pt x="1492119" y="245655"/>
                    </a:cubicBezTo>
                    <a:cubicBezTo>
                      <a:pt x="1486239" y="251535"/>
                      <a:pt x="1478263" y="254839"/>
                      <a:pt x="1469947" y="254839"/>
                    </a:cubicBezTo>
                    <a:lnTo>
                      <a:pt x="31357" y="254839"/>
                    </a:lnTo>
                    <a:cubicBezTo>
                      <a:pt x="23040" y="254839"/>
                      <a:pt x="15065" y="251535"/>
                      <a:pt x="9184" y="245655"/>
                    </a:cubicBezTo>
                    <a:cubicBezTo>
                      <a:pt x="3304" y="239774"/>
                      <a:pt x="0" y="231799"/>
                      <a:pt x="0" y="223482"/>
                    </a:cubicBezTo>
                    <a:lnTo>
                      <a:pt x="0" y="31357"/>
                    </a:lnTo>
                    <a:cubicBezTo>
                      <a:pt x="0" y="23040"/>
                      <a:pt x="3304" y="15065"/>
                      <a:pt x="9184" y="9184"/>
                    </a:cubicBezTo>
                    <a:cubicBezTo>
                      <a:pt x="15065" y="3304"/>
                      <a:pt x="23040" y="0"/>
                      <a:pt x="31357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32" name="TextBox 13">
              <a:extLst>
                <a:ext uri="{FF2B5EF4-FFF2-40B4-BE49-F238E27FC236}">
                  <a16:creationId xmlns:a16="http://schemas.microsoft.com/office/drawing/2014/main" id="{67AAA09E-DB0E-6468-55C5-1BC528413199}"/>
                </a:ext>
              </a:extLst>
            </p:cNvPr>
            <p:cNvSpPr txBox="1"/>
            <p:nvPr/>
          </p:nvSpPr>
          <p:spPr>
            <a:xfrm>
              <a:off x="0" y="379943"/>
              <a:ext cx="8229989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Planets will get destroyed</a:t>
              </a:r>
            </a:p>
          </p:txBody>
        </p:sp>
      </p:grpSp>
      <p:grpSp>
        <p:nvGrpSpPr>
          <p:cNvPr id="34" name="Group 2">
            <a:extLst>
              <a:ext uri="{FF2B5EF4-FFF2-40B4-BE49-F238E27FC236}">
                <a16:creationId xmlns:a16="http://schemas.microsoft.com/office/drawing/2014/main" id="{B310F5D6-E61F-4467-A9DE-CC6EFF741242}"/>
              </a:ext>
            </a:extLst>
          </p:cNvPr>
          <p:cNvGrpSpPr/>
          <p:nvPr/>
        </p:nvGrpSpPr>
        <p:grpSpPr>
          <a:xfrm>
            <a:off x="9166412" y="3616348"/>
            <a:ext cx="8153400" cy="1310879"/>
            <a:chOff x="0" y="0"/>
            <a:chExt cx="7401928" cy="1747839"/>
          </a:xfrm>
        </p:grpSpPr>
        <p:grpSp>
          <p:nvGrpSpPr>
            <p:cNvPr id="35" name="Group 3">
              <a:extLst>
                <a:ext uri="{FF2B5EF4-FFF2-40B4-BE49-F238E27FC236}">
                  <a16:creationId xmlns:a16="http://schemas.microsoft.com/office/drawing/2014/main" id="{AFF3AD84-498E-783D-61E3-6FC32B7A601D}"/>
                </a:ext>
              </a:extLst>
            </p:cNvPr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37" name="Freeform 4">
                <a:extLst>
                  <a:ext uri="{FF2B5EF4-FFF2-40B4-BE49-F238E27FC236}">
                    <a16:creationId xmlns:a16="http://schemas.microsoft.com/office/drawing/2014/main" id="{97CC3B39-75D7-9FCE-A585-6DE12272C6B3}"/>
                  </a:ext>
                </a:extLst>
              </p:cNvPr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36" name="TextBox 5">
              <a:extLst>
                <a:ext uri="{FF2B5EF4-FFF2-40B4-BE49-F238E27FC236}">
                  <a16:creationId xmlns:a16="http://schemas.microsoft.com/office/drawing/2014/main" id="{1904A795-E44E-FA39-399F-EEAF4B9CDF7F}"/>
                </a:ext>
              </a:extLst>
            </p:cNvPr>
            <p:cNvSpPr txBox="1"/>
            <p:nvPr/>
          </p:nvSpPr>
          <p:spPr>
            <a:xfrm>
              <a:off x="0" y="379943"/>
              <a:ext cx="7401928" cy="1367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The Empire has a Death Star</a:t>
              </a:r>
            </a:p>
          </p:txBody>
        </p:sp>
      </p:grpSp>
      <p:grpSp>
        <p:nvGrpSpPr>
          <p:cNvPr id="38" name="Group 6">
            <a:extLst>
              <a:ext uri="{FF2B5EF4-FFF2-40B4-BE49-F238E27FC236}">
                <a16:creationId xmlns:a16="http://schemas.microsoft.com/office/drawing/2014/main" id="{9E8BDF71-BD2F-E40B-DAC1-3E62D5DE8E00}"/>
              </a:ext>
            </a:extLst>
          </p:cNvPr>
          <p:cNvGrpSpPr/>
          <p:nvPr/>
        </p:nvGrpSpPr>
        <p:grpSpPr>
          <a:xfrm>
            <a:off x="12054360" y="5104161"/>
            <a:ext cx="5265452" cy="1047750"/>
            <a:chOff x="0" y="0"/>
            <a:chExt cx="9206676" cy="1397000"/>
          </a:xfrm>
        </p:grpSpPr>
        <p:grpSp>
          <p:nvGrpSpPr>
            <p:cNvPr id="39" name="Group 7">
              <a:extLst>
                <a:ext uri="{FF2B5EF4-FFF2-40B4-BE49-F238E27FC236}">
                  <a16:creationId xmlns:a16="http://schemas.microsoft.com/office/drawing/2014/main" id="{9984CBC6-0CBA-8DDA-A823-18205FF7E985}"/>
                </a:ext>
              </a:extLst>
            </p:cNvPr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41" name="Freeform 8">
                <a:extLst>
                  <a:ext uri="{FF2B5EF4-FFF2-40B4-BE49-F238E27FC236}">
                    <a16:creationId xmlns:a16="http://schemas.microsoft.com/office/drawing/2014/main" id="{1777FE0B-1E7F-4B8A-7683-0A6EAFDA0CC5}"/>
                  </a:ext>
                </a:extLst>
              </p:cNvPr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40" name="TextBox 9">
              <a:extLst>
                <a:ext uri="{FF2B5EF4-FFF2-40B4-BE49-F238E27FC236}">
                  <a16:creationId xmlns:a16="http://schemas.microsoft.com/office/drawing/2014/main" id="{4A1D7853-87A9-FAE4-2F4E-9CCCDB8FD6CE}"/>
                </a:ext>
              </a:extLst>
            </p:cNvPr>
            <p:cNvSpPr txBox="1"/>
            <p:nvPr/>
          </p:nvSpPr>
          <p:spPr>
            <a:xfrm>
              <a:off x="0" y="379943"/>
              <a:ext cx="9206676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It has a weakness</a:t>
              </a:r>
            </a:p>
          </p:txBody>
        </p:sp>
      </p:grp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CF418CB5-A53F-F2F6-C0E4-B29C943E94B6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8254140" y="4164680"/>
            <a:ext cx="889860" cy="0"/>
          </a:xfrm>
          <a:prstGeom prst="straightConnector1">
            <a:avLst/>
          </a:prstGeom>
          <a:ln w="76200">
            <a:solidFill>
              <a:srgbClr val="1D1D1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7469F1FE-30E3-71B7-7F44-98554509D435}"/>
              </a:ext>
            </a:extLst>
          </p:cNvPr>
          <p:cNvCxnSpPr>
            <a:cxnSpLocks/>
            <a:stCxn id="9" idx="3"/>
            <a:endCxn id="40" idx="1"/>
          </p:cNvCxnSpPr>
          <p:nvPr/>
        </p:nvCxnSpPr>
        <p:spPr>
          <a:xfrm flipV="1">
            <a:off x="9607701" y="5645599"/>
            <a:ext cx="2446659" cy="14585"/>
          </a:xfrm>
          <a:prstGeom prst="straightConnector1">
            <a:avLst/>
          </a:prstGeom>
          <a:ln w="76200">
            <a:solidFill>
              <a:srgbClr val="4F4F4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B09C0E84-5B08-590E-1407-011B22CD4885}"/>
              </a:ext>
            </a:extLst>
          </p:cNvPr>
          <p:cNvCxnSpPr>
            <a:cxnSpLocks/>
            <a:stCxn id="13" idx="3"/>
            <a:endCxn id="32" idx="1"/>
          </p:cNvCxnSpPr>
          <p:nvPr/>
        </p:nvCxnSpPr>
        <p:spPr>
          <a:xfrm flipV="1">
            <a:off x="8875186" y="7145905"/>
            <a:ext cx="978840" cy="14585"/>
          </a:xfrm>
          <a:prstGeom prst="straightConnector1">
            <a:avLst/>
          </a:prstGeom>
          <a:ln w="76200">
            <a:solidFill>
              <a:srgbClr val="93939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047BE5F8-77E7-89BB-C95F-A026BF3EAF6F}"/>
              </a:ext>
            </a:extLst>
          </p:cNvPr>
          <p:cNvCxnSpPr>
            <a:cxnSpLocks/>
            <a:endCxn id="28" idx="1"/>
          </p:cNvCxnSpPr>
          <p:nvPr/>
        </p:nvCxnSpPr>
        <p:spPr>
          <a:xfrm>
            <a:off x="10690550" y="8663447"/>
            <a:ext cx="3345010" cy="26471"/>
          </a:xfrm>
          <a:prstGeom prst="straightConnector1">
            <a:avLst/>
          </a:prstGeom>
          <a:ln w="76200">
            <a:solidFill>
              <a:srgbClr val="CFCDCD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7180F77C-C0BE-FA86-BCD3-13CCD173FB00}"/>
              </a:ext>
            </a:extLst>
          </p:cNvPr>
          <p:cNvSpPr/>
          <p:nvPr/>
        </p:nvSpPr>
        <p:spPr>
          <a:xfrm>
            <a:off x="762000" y="3022410"/>
            <a:ext cx="17068800" cy="4778664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32949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A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1589082" cy="10287000"/>
            <a:chOff x="0" y="0"/>
            <a:chExt cx="1424006" cy="126401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24006" cy="1264013"/>
            </a:xfrm>
            <a:custGeom>
              <a:avLst/>
              <a:gdLst/>
              <a:ahLst/>
              <a:cxnLst/>
              <a:rect l="l" t="t" r="r" b="b"/>
              <a:pathLst>
                <a:path w="1424006" h="1264013">
                  <a:moveTo>
                    <a:pt x="0" y="0"/>
                  </a:moveTo>
                  <a:lnTo>
                    <a:pt x="1424006" y="0"/>
                  </a:lnTo>
                  <a:lnTo>
                    <a:pt x="1424006" y="1264013"/>
                  </a:lnTo>
                  <a:lnTo>
                    <a:pt x="0" y="1264013"/>
                  </a:lnTo>
                  <a:close/>
                </a:path>
              </a:pathLst>
            </a:custGeom>
            <a:blipFill>
              <a:blip r:embed="rId3"/>
              <a:stretch>
                <a:fillRect l="-37619" r="-4403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9707011" y="4979722"/>
            <a:ext cx="7552289" cy="2714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799"/>
              </a:lnSpc>
              <a:spcBef>
                <a:spcPct val="0"/>
              </a:spcBef>
            </a:pPr>
            <a:r>
              <a:rPr lang="en-US" sz="8999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Why are we here?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707011" y="2452735"/>
            <a:ext cx="4617055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0"/>
              </a:lnSpc>
              <a:spcBef>
                <a:spcPct val="0"/>
              </a:spcBef>
            </a:pPr>
            <a:r>
              <a:rPr lang="en-US" sz="15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01.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854240" y="2172478"/>
            <a:ext cx="6476093" cy="7235767"/>
            <a:chOff x="0" y="0"/>
            <a:chExt cx="1014245" cy="113322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014245" cy="1133221"/>
            </a:xfrm>
            <a:custGeom>
              <a:avLst/>
              <a:gdLst/>
              <a:ahLst/>
              <a:cxnLst/>
              <a:rect l="l" t="t" r="r" b="b"/>
              <a:pathLst>
                <a:path w="1014245" h="1133221">
                  <a:moveTo>
                    <a:pt x="76510" y="0"/>
                  </a:moveTo>
                  <a:lnTo>
                    <a:pt x="937736" y="0"/>
                  </a:lnTo>
                  <a:cubicBezTo>
                    <a:pt x="958027" y="0"/>
                    <a:pt x="977488" y="8061"/>
                    <a:pt x="991836" y="22409"/>
                  </a:cubicBezTo>
                  <a:cubicBezTo>
                    <a:pt x="1006185" y="36757"/>
                    <a:pt x="1014245" y="56218"/>
                    <a:pt x="1014245" y="76510"/>
                  </a:cubicBezTo>
                  <a:lnTo>
                    <a:pt x="1014245" y="1056711"/>
                  </a:lnTo>
                  <a:cubicBezTo>
                    <a:pt x="1014245" y="1077003"/>
                    <a:pt x="1006185" y="1096463"/>
                    <a:pt x="991836" y="1110812"/>
                  </a:cubicBezTo>
                  <a:cubicBezTo>
                    <a:pt x="977488" y="1125160"/>
                    <a:pt x="958027" y="1133221"/>
                    <a:pt x="937736" y="1133221"/>
                  </a:cubicBezTo>
                  <a:lnTo>
                    <a:pt x="76510" y="1133221"/>
                  </a:lnTo>
                  <a:cubicBezTo>
                    <a:pt x="56218" y="1133221"/>
                    <a:pt x="36757" y="1125160"/>
                    <a:pt x="22409" y="1110812"/>
                  </a:cubicBezTo>
                  <a:cubicBezTo>
                    <a:pt x="8061" y="1096463"/>
                    <a:pt x="0" y="1077003"/>
                    <a:pt x="0" y="1056711"/>
                  </a:cubicBezTo>
                  <a:lnTo>
                    <a:pt x="0" y="76510"/>
                  </a:lnTo>
                  <a:cubicBezTo>
                    <a:pt x="0" y="56218"/>
                    <a:pt x="8061" y="36757"/>
                    <a:pt x="22409" y="22409"/>
                  </a:cubicBezTo>
                  <a:cubicBezTo>
                    <a:pt x="36757" y="8061"/>
                    <a:pt x="56218" y="0"/>
                    <a:pt x="76510" y="0"/>
                  </a:cubicBezTo>
                  <a:close/>
                </a:path>
              </a:pathLst>
            </a:custGeom>
            <a:blipFill>
              <a:blip r:embed="rId3"/>
              <a:stretch>
                <a:fillRect l="-51731" r="-15864"/>
              </a:stretch>
            </a:blipFill>
          </p:spPr>
        </p:sp>
      </p:grpSp>
      <p:grpSp>
        <p:nvGrpSpPr>
          <p:cNvPr id="4" name="Group 4"/>
          <p:cNvGrpSpPr/>
          <p:nvPr/>
        </p:nvGrpSpPr>
        <p:grpSpPr>
          <a:xfrm>
            <a:off x="8045552" y="5400288"/>
            <a:ext cx="9523774" cy="1509292"/>
            <a:chOff x="0" y="0"/>
            <a:chExt cx="1875495" cy="138588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875495" cy="138588"/>
            </a:xfrm>
            <a:custGeom>
              <a:avLst/>
              <a:gdLst/>
              <a:ahLst/>
              <a:cxnLst/>
              <a:rect l="l" t="t" r="r" b="b"/>
              <a:pathLst>
                <a:path w="1875495" h="138588">
                  <a:moveTo>
                    <a:pt x="69294" y="0"/>
                  </a:moveTo>
                  <a:lnTo>
                    <a:pt x="1806201" y="0"/>
                  </a:lnTo>
                  <a:cubicBezTo>
                    <a:pt x="1824579" y="0"/>
                    <a:pt x="1842204" y="7301"/>
                    <a:pt x="1855199" y="20296"/>
                  </a:cubicBezTo>
                  <a:cubicBezTo>
                    <a:pt x="1868194" y="33291"/>
                    <a:pt x="1875495" y="50916"/>
                    <a:pt x="1875495" y="69294"/>
                  </a:cubicBezTo>
                  <a:lnTo>
                    <a:pt x="1875495" y="69294"/>
                  </a:lnTo>
                  <a:cubicBezTo>
                    <a:pt x="1875495" y="87672"/>
                    <a:pt x="1868194" y="105297"/>
                    <a:pt x="1855199" y="118292"/>
                  </a:cubicBezTo>
                  <a:cubicBezTo>
                    <a:pt x="1842204" y="131287"/>
                    <a:pt x="1824579" y="138588"/>
                    <a:pt x="1806201" y="138588"/>
                  </a:cubicBezTo>
                  <a:lnTo>
                    <a:pt x="69294" y="138588"/>
                  </a:lnTo>
                  <a:cubicBezTo>
                    <a:pt x="50916" y="138588"/>
                    <a:pt x="33291" y="131287"/>
                    <a:pt x="20296" y="118292"/>
                  </a:cubicBezTo>
                  <a:cubicBezTo>
                    <a:pt x="7301" y="105297"/>
                    <a:pt x="0" y="87672"/>
                    <a:pt x="0" y="69294"/>
                  </a:cubicBezTo>
                  <a:lnTo>
                    <a:pt x="0" y="69294"/>
                  </a:lnTo>
                  <a:cubicBezTo>
                    <a:pt x="0" y="50916"/>
                    <a:pt x="7301" y="33291"/>
                    <a:pt x="20296" y="20296"/>
                  </a:cubicBezTo>
                  <a:cubicBezTo>
                    <a:pt x="33291" y="7301"/>
                    <a:pt x="50916" y="0"/>
                    <a:pt x="69294" y="0"/>
                  </a:cubicBezTo>
                  <a:close/>
                </a:path>
              </a:pathLst>
            </a:custGeom>
            <a:solidFill>
              <a:srgbClr val="000000"/>
            </a:solidFill>
            <a:ln w="9525" cap="rnd">
              <a:solidFill>
                <a:srgbClr val="F1F1F1"/>
              </a:solidFill>
              <a:prstDash val="solid"/>
              <a:round/>
            </a:ln>
          </p:spPr>
        </p:sp>
      </p:grpSp>
      <p:sp>
        <p:nvSpPr>
          <p:cNvPr id="6" name="Freeform 6"/>
          <p:cNvSpPr/>
          <p:nvPr/>
        </p:nvSpPr>
        <p:spPr>
          <a:xfrm>
            <a:off x="15243326" y="-2809898"/>
            <a:ext cx="6089348" cy="6089348"/>
          </a:xfrm>
          <a:custGeom>
            <a:avLst/>
            <a:gdLst/>
            <a:ahLst/>
            <a:cxnLst/>
            <a:rect l="l" t="t" r="r" b="b"/>
            <a:pathLst>
              <a:path w="6089348" h="6089348">
                <a:moveTo>
                  <a:pt x="0" y="0"/>
                </a:moveTo>
                <a:lnTo>
                  <a:pt x="6089348" y="0"/>
                </a:lnTo>
                <a:lnTo>
                  <a:pt x="6089348" y="6089348"/>
                </a:lnTo>
                <a:lnTo>
                  <a:pt x="0" y="608934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015538" y="8420819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7225" b="-7225"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13385809" y="8420819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685" b="-1685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756080" y="8420819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1524" b="-1524"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127680" y="8420819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8274892" y="5545334"/>
            <a:ext cx="9043392" cy="609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00"/>
              </a:lnSpc>
              <a:spcBef>
                <a:spcPct val="0"/>
              </a:spcBef>
            </a:pPr>
            <a:r>
              <a:rPr lang="en-US" sz="4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Stakeholders have other priorities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045552" y="3536625"/>
            <a:ext cx="8003980" cy="9544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60"/>
              </a:lnSpc>
              <a:spcBef>
                <a:spcPct val="0"/>
              </a:spcBef>
            </a:pPr>
            <a:r>
              <a:rPr lang="en-US" sz="8000" b="1" spc="-160">
                <a:solidFill>
                  <a:srgbClr val="939393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 </a:t>
            </a:r>
            <a:r>
              <a:rPr lang="en-US" sz="8000" b="1" spc="-160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Problem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61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71176"/>
            <a:ext cx="15556332" cy="36933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Context gives the audience the information they need to understand the insight.</a:t>
            </a:r>
          </a:p>
        </p:txBody>
      </p:sp>
      <p:sp>
        <p:nvSpPr>
          <p:cNvPr id="3" name="Freeform 3"/>
          <p:cNvSpPr/>
          <p:nvPr/>
        </p:nvSpPr>
        <p:spPr>
          <a:xfrm>
            <a:off x="13583471" y="7593107"/>
            <a:ext cx="7912325" cy="7912325"/>
          </a:xfrm>
          <a:custGeom>
            <a:avLst/>
            <a:gdLst/>
            <a:ahLst/>
            <a:cxnLst/>
            <a:rect l="l" t="t" r="r" b="b"/>
            <a:pathLst>
              <a:path w="7912325" h="7912325">
                <a:moveTo>
                  <a:pt x="0" y="0"/>
                </a:moveTo>
                <a:lnTo>
                  <a:pt x="7912325" y="0"/>
                </a:lnTo>
                <a:lnTo>
                  <a:pt x="7912325" y="7912325"/>
                </a:lnTo>
                <a:lnTo>
                  <a:pt x="0" y="79123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4991536"/>
            <a:ext cx="11335481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 b="1">
                <a:solidFill>
                  <a:srgbClr val="9FA0A4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have we learned?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0943002" y="1096389"/>
            <a:ext cx="6316298" cy="8346171"/>
            <a:chOff x="0" y="0"/>
            <a:chExt cx="918121" cy="121317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918121" cy="1213178"/>
            </a:xfrm>
            <a:custGeom>
              <a:avLst/>
              <a:gdLst/>
              <a:ahLst/>
              <a:cxnLst/>
              <a:rect l="l" t="t" r="r" b="b"/>
              <a:pathLst>
                <a:path w="918121" h="1213178">
                  <a:moveTo>
                    <a:pt x="78445" y="0"/>
                  </a:moveTo>
                  <a:lnTo>
                    <a:pt x="839675" y="0"/>
                  </a:lnTo>
                  <a:cubicBezTo>
                    <a:pt x="882999" y="0"/>
                    <a:pt x="918121" y="35121"/>
                    <a:pt x="918121" y="78445"/>
                  </a:cubicBezTo>
                  <a:lnTo>
                    <a:pt x="918121" y="1134733"/>
                  </a:lnTo>
                  <a:cubicBezTo>
                    <a:pt x="918121" y="1178057"/>
                    <a:pt x="882999" y="1213178"/>
                    <a:pt x="839675" y="1213178"/>
                  </a:cubicBezTo>
                  <a:lnTo>
                    <a:pt x="78445" y="1213178"/>
                  </a:lnTo>
                  <a:cubicBezTo>
                    <a:pt x="57640" y="1213178"/>
                    <a:pt x="37687" y="1204913"/>
                    <a:pt x="22976" y="1190202"/>
                  </a:cubicBezTo>
                  <a:cubicBezTo>
                    <a:pt x="8265" y="1175490"/>
                    <a:pt x="0" y="1155538"/>
                    <a:pt x="0" y="1134733"/>
                  </a:cubicBezTo>
                  <a:lnTo>
                    <a:pt x="0" y="78445"/>
                  </a:lnTo>
                  <a:cubicBezTo>
                    <a:pt x="0" y="35121"/>
                    <a:pt x="35121" y="0"/>
                    <a:pt x="78445" y="0"/>
                  </a:cubicBezTo>
                  <a:close/>
                </a:path>
              </a:pathLst>
            </a:custGeom>
            <a:blipFill>
              <a:blip r:embed="rId3"/>
              <a:stretch>
                <a:fillRect t="-625" b="-62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45566" y="2482837"/>
            <a:ext cx="4586104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0"/>
              </a:lnSpc>
              <a:spcBef>
                <a:spcPct val="0"/>
              </a:spcBef>
            </a:pPr>
            <a:r>
              <a:rPr lang="en-US" sz="15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02.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/>
          <p:nvPr/>
        </p:nvSpPr>
        <p:spPr>
          <a:xfrm>
            <a:off x="9310827" y="4763351"/>
            <a:ext cx="6458768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800"/>
              </a:lnSpc>
            </a:pPr>
            <a:r>
              <a:rPr lang="en-US" sz="4000" b="1" dirty="0">
                <a:solidFill>
                  <a:srgbClr val="5959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64% </a:t>
            </a:r>
            <a:r>
              <a:rPr lang="en-US" dirty="0">
                <a:solidFill>
                  <a:srgbClr val="595959"/>
                </a:solidFill>
                <a:latin typeface="Calibri (MS)"/>
                <a:ea typeface="Calibri (MS)"/>
                <a:cs typeface="Calibri (MS)"/>
                <a:sym typeface="Calibri (MS)"/>
              </a:rPr>
              <a:t>of total sessions are mobile vs 58% for Competitors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38276" y="4758525"/>
            <a:ext cx="7471556" cy="615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 b="1" dirty="0">
                <a:solidFill>
                  <a:srgbClr val="595959"/>
                </a:solidFill>
                <a:latin typeface="Calibri (MS) Bold"/>
                <a:ea typeface="Calibri (MS) Bold"/>
                <a:cs typeface="Calibri (MS) Bold"/>
                <a:sym typeface="Calibri (MS) Bold"/>
              </a:rPr>
              <a:t>39% </a:t>
            </a:r>
            <a:r>
              <a:rPr lang="en-US" dirty="0">
                <a:solidFill>
                  <a:srgbClr val="595959"/>
                </a:solidFill>
                <a:latin typeface="Calibri (MS)"/>
                <a:ea typeface="Calibri (MS)"/>
                <a:cs typeface="Calibri (MS)"/>
                <a:sym typeface="Calibri (MS)"/>
              </a:rPr>
              <a:t>of checkout sessions exit on shipping page vs 23% for Competitors 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B92D090A-EB5B-49C4-8B18-D115D1BB68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3089275"/>
              </p:ext>
            </p:extLst>
          </p:nvPr>
        </p:nvGraphicFramePr>
        <p:xfrm>
          <a:off x="1538276" y="1093925"/>
          <a:ext cx="6739200" cy="340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523E149F-C391-490E-9D05-4196E0FAEAF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0451936"/>
              </p:ext>
            </p:extLst>
          </p:nvPr>
        </p:nvGraphicFramePr>
        <p:xfrm>
          <a:off x="9009832" y="924725"/>
          <a:ext cx="6336000" cy="3578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15FDEDFC-818A-4FA4-99EC-F3F5EFFFB6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43767990"/>
              </p:ext>
            </p:extLst>
          </p:nvPr>
        </p:nvGraphicFramePr>
        <p:xfrm>
          <a:off x="1538276" y="5636600"/>
          <a:ext cx="5983200" cy="359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43B55E82-ACBF-4D72-ADBC-929C4E5DE1B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5233433"/>
              </p:ext>
            </p:extLst>
          </p:nvPr>
        </p:nvGraphicFramePr>
        <p:xfrm>
          <a:off x="9009832" y="5636600"/>
          <a:ext cx="7725600" cy="3596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1366990"/>
            <a:ext cx="16230600" cy="7553020"/>
          </a:xfrm>
          <a:custGeom>
            <a:avLst/>
            <a:gdLst/>
            <a:ahLst/>
            <a:cxnLst/>
            <a:rect l="l" t="t" r="r" b="b"/>
            <a:pathLst>
              <a:path w="16230600" h="7553020">
                <a:moveTo>
                  <a:pt x="0" y="0"/>
                </a:moveTo>
                <a:lnTo>
                  <a:pt x="16230600" y="0"/>
                </a:lnTo>
                <a:lnTo>
                  <a:pt x="16230600" y="7553020"/>
                </a:lnTo>
                <a:lnTo>
                  <a:pt x="0" y="7553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B5EDEE08-0A61-A30A-7C44-5BFE4A64A2B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7178556"/>
              </p:ext>
            </p:extLst>
          </p:nvPr>
        </p:nvGraphicFramePr>
        <p:xfrm>
          <a:off x="1143000" y="1562100"/>
          <a:ext cx="16232400" cy="7552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61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71176"/>
            <a:ext cx="16230600" cy="609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Great presentations don’t contain more insights.</a:t>
            </a:r>
          </a:p>
          <a:p>
            <a:pPr algn="l">
              <a:lnSpc>
                <a:spcPts val="9600"/>
              </a:lnSpc>
            </a:pPr>
            <a:endParaRPr lang="en-US" sz="8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They contain fewer, more relevant insights.</a:t>
            </a:r>
          </a:p>
        </p:txBody>
      </p:sp>
      <p:sp>
        <p:nvSpPr>
          <p:cNvPr id="3" name="Freeform 3"/>
          <p:cNvSpPr/>
          <p:nvPr/>
        </p:nvSpPr>
        <p:spPr>
          <a:xfrm>
            <a:off x="13721864" y="7112536"/>
            <a:ext cx="7912325" cy="7912325"/>
          </a:xfrm>
          <a:custGeom>
            <a:avLst/>
            <a:gdLst/>
            <a:ahLst/>
            <a:cxnLst/>
            <a:rect l="l" t="t" r="r" b="b"/>
            <a:pathLst>
              <a:path w="7912325" h="7912325">
                <a:moveTo>
                  <a:pt x="0" y="0"/>
                </a:moveTo>
                <a:lnTo>
                  <a:pt x="7912325" y="0"/>
                </a:lnTo>
                <a:lnTo>
                  <a:pt x="7912325" y="7912324"/>
                </a:lnTo>
                <a:lnTo>
                  <a:pt x="0" y="79123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805" y="-922784"/>
            <a:ext cx="16743158" cy="16743158"/>
          </a:xfrm>
          <a:custGeom>
            <a:avLst/>
            <a:gdLst/>
            <a:ahLst/>
            <a:cxnLst/>
            <a:rect l="l" t="t" r="r" b="b"/>
            <a:pathLst>
              <a:path w="16743158" h="16743158">
                <a:moveTo>
                  <a:pt x="0" y="0"/>
                </a:moveTo>
                <a:lnTo>
                  <a:pt x="16743158" y="0"/>
                </a:lnTo>
                <a:lnTo>
                  <a:pt x="16743158" y="16743158"/>
                </a:lnTo>
                <a:lnTo>
                  <a:pt x="0" y="16743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-12110647" y="-4172269"/>
            <a:ext cx="16743158" cy="16743158"/>
          </a:xfrm>
          <a:custGeom>
            <a:avLst/>
            <a:gdLst/>
            <a:ahLst/>
            <a:cxnLst/>
            <a:rect l="l" t="t" r="r" b="b"/>
            <a:pathLst>
              <a:path w="16743158" h="16743158">
                <a:moveTo>
                  <a:pt x="0" y="0"/>
                </a:moveTo>
                <a:lnTo>
                  <a:pt x="16743158" y="0"/>
                </a:lnTo>
                <a:lnTo>
                  <a:pt x="16743158" y="16743158"/>
                </a:lnTo>
                <a:lnTo>
                  <a:pt x="0" y="16743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16127680" y="-1581476"/>
            <a:ext cx="3870358" cy="3870358"/>
            <a:chOff x="0" y="0"/>
            <a:chExt cx="812800" cy="8128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1F1F1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31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8451706" y="3056310"/>
            <a:ext cx="9176441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Why does it matter?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308306" y="3284910"/>
            <a:ext cx="5228818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0"/>
              </a:lnSpc>
              <a:spcBef>
                <a:spcPct val="0"/>
              </a:spcBef>
            </a:pPr>
            <a:r>
              <a:rPr lang="en-US" sz="150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03.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6127680" y="908557"/>
            <a:ext cx="1500467" cy="1500467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9FA0A4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31"/>
                </a:lnSpc>
              </a:pPr>
              <a:endParaRPr/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-546606" y="9654408"/>
            <a:ext cx="19884746" cy="6476009"/>
            <a:chOff x="0" y="0"/>
            <a:chExt cx="2516282" cy="819496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516281" cy="819496"/>
            </a:xfrm>
            <a:custGeom>
              <a:avLst/>
              <a:gdLst/>
              <a:ahLst/>
              <a:cxnLst/>
              <a:rect l="l" t="t" r="r" b="b"/>
              <a:pathLst>
                <a:path w="2516281" h="819496">
                  <a:moveTo>
                    <a:pt x="7008" y="0"/>
                  </a:moveTo>
                  <a:lnTo>
                    <a:pt x="2509273" y="0"/>
                  </a:lnTo>
                  <a:cubicBezTo>
                    <a:pt x="2511132" y="0"/>
                    <a:pt x="2512915" y="738"/>
                    <a:pt x="2514229" y="2053"/>
                  </a:cubicBezTo>
                  <a:cubicBezTo>
                    <a:pt x="2515543" y="3367"/>
                    <a:pt x="2516281" y="5149"/>
                    <a:pt x="2516281" y="7008"/>
                  </a:cubicBezTo>
                  <a:lnTo>
                    <a:pt x="2516281" y="812488"/>
                  </a:lnTo>
                  <a:cubicBezTo>
                    <a:pt x="2516281" y="814346"/>
                    <a:pt x="2515543" y="816129"/>
                    <a:pt x="2514229" y="817443"/>
                  </a:cubicBezTo>
                  <a:cubicBezTo>
                    <a:pt x="2512915" y="818757"/>
                    <a:pt x="2511132" y="819496"/>
                    <a:pt x="2509273" y="819496"/>
                  </a:cubicBezTo>
                  <a:lnTo>
                    <a:pt x="7008" y="819496"/>
                  </a:lnTo>
                  <a:cubicBezTo>
                    <a:pt x="5149" y="819496"/>
                    <a:pt x="3367" y="818757"/>
                    <a:pt x="2053" y="817443"/>
                  </a:cubicBezTo>
                  <a:cubicBezTo>
                    <a:pt x="738" y="816129"/>
                    <a:pt x="0" y="814346"/>
                    <a:pt x="0" y="812488"/>
                  </a:cubicBezTo>
                  <a:lnTo>
                    <a:pt x="0" y="7008"/>
                  </a:lnTo>
                  <a:cubicBezTo>
                    <a:pt x="0" y="5149"/>
                    <a:pt x="738" y="3367"/>
                    <a:pt x="2053" y="2053"/>
                  </a:cubicBezTo>
                  <a:cubicBezTo>
                    <a:pt x="3367" y="738"/>
                    <a:pt x="5149" y="0"/>
                    <a:pt x="7008" y="0"/>
                  </a:cubicBezTo>
                  <a:close/>
                </a:path>
              </a:pathLst>
            </a:custGeom>
            <a:solidFill>
              <a:srgbClr val="000000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-1477122" y="0"/>
            <a:ext cx="4511842" cy="10287000"/>
            <a:chOff x="0" y="0"/>
            <a:chExt cx="1361315" cy="3103798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61315" cy="3103798"/>
            </a:xfrm>
            <a:custGeom>
              <a:avLst/>
              <a:gdLst/>
              <a:ahLst/>
              <a:cxnLst/>
              <a:rect l="l" t="t" r="r" b="b"/>
              <a:pathLst>
                <a:path w="1361315" h="3103798">
                  <a:moveTo>
                    <a:pt x="0" y="0"/>
                  </a:moveTo>
                  <a:lnTo>
                    <a:pt x="1361315" y="0"/>
                  </a:lnTo>
                  <a:lnTo>
                    <a:pt x="1361315" y="3103798"/>
                  </a:lnTo>
                  <a:lnTo>
                    <a:pt x="0" y="3103798"/>
                  </a:lnTo>
                  <a:close/>
                </a:path>
              </a:pathLst>
            </a:custGeom>
            <a:blipFill>
              <a:blip r:embed="rId5"/>
              <a:stretch>
                <a:fillRect l="-120844" r="-120844"/>
              </a:stretch>
            </a:blipFill>
            <a:ln cap="sq">
              <a:noFill/>
              <a:prstDash val="solid"/>
              <a:miter/>
            </a:ln>
          </p:spPr>
        </p:sp>
      </p:grpSp>
      <p:grpSp>
        <p:nvGrpSpPr>
          <p:cNvPr id="16" name="Group 16"/>
          <p:cNvGrpSpPr/>
          <p:nvPr/>
        </p:nvGrpSpPr>
        <p:grpSpPr>
          <a:xfrm>
            <a:off x="-546606" y="9330456"/>
            <a:ext cx="19884746" cy="195365"/>
            <a:chOff x="0" y="0"/>
            <a:chExt cx="2516282" cy="24722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2516281" cy="24722"/>
            </a:xfrm>
            <a:custGeom>
              <a:avLst/>
              <a:gdLst/>
              <a:ahLst/>
              <a:cxnLst/>
              <a:rect l="l" t="t" r="r" b="b"/>
              <a:pathLst>
                <a:path w="2516281" h="24722">
                  <a:moveTo>
                    <a:pt x="7008" y="0"/>
                  </a:moveTo>
                  <a:lnTo>
                    <a:pt x="2509273" y="0"/>
                  </a:lnTo>
                  <a:cubicBezTo>
                    <a:pt x="2511132" y="0"/>
                    <a:pt x="2512915" y="738"/>
                    <a:pt x="2514229" y="2053"/>
                  </a:cubicBezTo>
                  <a:cubicBezTo>
                    <a:pt x="2515543" y="3367"/>
                    <a:pt x="2516281" y="5149"/>
                    <a:pt x="2516281" y="7008"/>
                  </a:cubicBezTo>
                  <a:lnTo>
                    <a:pt x="2516281" y="17714"/>
                  </a:lnTo>
                  <a:cubicBezTo>
                    <a:pt x="2516281" y="19573"/>
                    <a:pt x="2515543" y="21355"/>
                    <a:pt x="2514229" y="22669"/>
                  </a:cubicBezTo>
                  <a:cubicBezTo>
                    <a:pt x="2512915" y="23984"/>
                    <a:pt x="2511132" y="24722"/>
                    <a:pt x="2509273" y="24722"/>
                  </a:cubicBezTo>
                  <a:lnTo>
                    <a:pt x="7008" y="24722"/>
                  </a:lnTo>
                  <a:cubicBezTo>
                    <a:pt x="5149" y="24722"/>
                    <a:pt x="3367" y="23984"/>
                    <a:pt x="2053" y="22669"/>
                  </a:cubicBezTo>
                  <a:cubicBezTo>
                    <a:pt x="738" y="21355"/>
                    <a:pt x="0" y="19573"/>
                    <a:pt x="0" y="17714"/>
                  </a:cubicBezTo>
                  <a:lnTo>
                    <a:pt x="0" y="7008"/>
                  </a:lnTo>
                  <a:cubicBezTo>
                    <a:pt x="0" y="5149"/>
                    <a:pt x="738" y="3367"/>
                    <a:pt x="2053" y="2053"/>
                  </a:cubicBezTo>
                  <a:cubicBezTo>
                    <a:pt x="3367" y="738"/>
                    <a:pt x="5149" y="0"/>
                    <a:pt x="7008" y="0"/>
                  </a:cubicBezTo>
                  <a:close/>
                </a:path>
              </a:pathLst>
            </a:custGeom>
            <a:solidFill>
              <a:srgbClr val="9FA0A4"/>
            </a:solidFill>
          </p:spPr>
        </p:sp>
      </p:grpSp>
      <p:sp>
        <p:nvSpPr>
          <p:cNvPr id="18" name="Freeform 18"/>
          <p:cNvSpPr/>
          <p:nvPr/>
        </p:nvSpPr>
        <p:spPr>
          <a:xfrm>
            <a:off x="12015538" y="8420819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r="-7225" b="-7225"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3385809" y="8420819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r="-1685" b="-1685"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4756080" y="8420819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r="-1524" b="-1524"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6127680" y="8420819"/>
            <a:ext cx="781050" cy="781050"/>
          </a:xfrm>
          <a:custGeom>
            <a:avLst/>
            <a:gdLst/>
            <a:ahLst/>
            <a:cxnLst/>
            <a:rect l="l" t="t" r="r" b="b"/>
            <a:pathLst>
              <a:path w="781050" h="781050">
                <a:moveTo>
                  <a:pt x="0" y="0"/>
                </a:moveTo>
                <a:lnTo>
                  <a:pt x="781050" y="0"/>
                </a:lnTo>
                <a:lnTo>
                  <a:pt x="781050" y="781050"/>
                </a:lnTo>
                <a:lnTo>
                  <a:pt x="0" y="7810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32149" y="3018905"/>
            <a:ext cx="6191250" cy="6239395"/>
            <a:chOff x="0" y="0"/>
            <a:chExt cx="959187" cy="9666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9187" cy="966646"/>
            </a:xfrm>
            <a:custGeom>
              <a:avLst/>
              <a:gdLst/>
              <a:ahLst/>
              <a:cxnLst/>
              <a:rect l="l" t="t" r="r" b="b"/>
              <a:pathLst>
                <a:path w="959187" h="966646">
                  <a:moveTo>
                    <a:pt x="42516" y="0"/>
                  </a:moveTo>
                  <a:lnTo>
                    <a:pt x="916671" y="0"/>
                  </a:lnTo>
                  <a:cubicBezTo>
                    <a:pt x="927947" y="0"/>
                    <a:pt x="938761" y="4479"/>
                    <a:pt x="946734" y="12453"/>
                  </a:cubicBezTo>
                  <a:cubicBezTo>
                    <a:pt x="954707" y="20426"/>
                    <a:pt x="959187" y="31240"/>
                    <a:pt x="959187" y="42516"/>
                  </a:cubicBezTo>
                  <a:lnTo>
                    <a:pt x="959187" y="924130"/>
                  </a:lnTo>
                  <a:cubicBezTo>
                    <a:pt x="959187" y="947611"/>
                    <a:pt x="940152" y="966646"/>
                    <a:pt x="916671" y="966646"/>
                  </a:cubicBezTo>
                  <a:lnTo>
                    <a:pt x="42516" y="966646"/>
                  </a:lnTo>
                  <a:cubicBezTo>
                    <a:pt x="19035" y="966646"/>
                    <a:pt x="0" y="947611"/>
                    <a:pt x="0" y="924130"/>
                  </a:cubicBezTo>
                  <a:lnTo>
                    <a:pt x="0" y="42516"/>
                  </a:lnTo>
                  <a:cubicBezTo>
                    <a:pt x="0" y="19035"/>
                    <a:pt x="19035" y="0"/>
                    <a:pt x="42516" y="0"/>
                  </a:cubicBezTo>
                  <a:close/>
                </a:path>
              </a:pathLst>
            </a:custGeom>
            <a:solidFill>
              <a:srgbClr val="93939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385579" y="3678216"/>
            <a:ext cx="5484391" cy="63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19"/>
              </a:lnSpc>
            </a:pPr>
            <a:r>
              <a:rPr lang="en-US" sz="3999" spc="19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Recommendation 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69081" y="4941919"/>
            <a:ext cx="4517386" cy="137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Simplify the shipping page</a:t>
            </a:r>
          </a:p>
        </p:txBody>
      </p:sp>
      <p:sp>
        <p:nvSpPr>
          <p:cNvPr id="6" name="Freeform 6"/>
          <p:cNvSpPr/>
          <p:nvPr/>
        </p:nvSpPr>
        <p:spPr>
          <a:xfrm>
            <a:off x="16633580" y="327728"/>
            <a:ext cx="1194632" cy="1194632"/>
          </a:xfrm>
          <a:custGeom>
            <a:avLst/>
            <a:gdLst/>
            <a:ahLst/>
            <a:cxnLst/>
            <a:rect l="l" t="t" r="r" b="b"/>
            <a:pathLst>
              <a:path w="1194632" h="1194632">
                <a:moveTo>
                  <a:pt x="0" y="0"/>
                </a:moveTo>
                <a:lnTo>
                  <a:pt x="1194632" y="0"/>
                </a:lnTo>
                <a:lnTo>
                  <a:pt x="1194632" y="1194632"/>
                </a:lnTo>
                <a:lnTo>
                  <a:pt x="0" y="119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012554" y="3018905"/>
            <a:ext cx="6191250" cy="6239395"/>
            <a:chOff x="0" y="0"/>
            <a:chExt cx="959187" cy="96664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59187" cy="966646"/>
            </a:xfrm>
            <a:custGeom>
              <a:avLst/>
              <a:gdLst/>
              <a:ahLst/>
              <a:cxnLst/>
              <a:rect l="l" t="t" r="r" b="b"/>
              <a:pathLst>
                <a:path w="959187" h="966646">
                  <a:moveTo>
                    <a:pt x="42516" y="0"/>
                  </a:moveTo>
                  <a:lnTo>
                    <a:pt x="916671" y="0"/>
                  </a:lnTo>
                  <a:cubicBezTo>
                    <a:pt x="927947" y="0"/>
                    <a:pt x="938761" y="4479"/>
                    <a:pt x="946734" y="12453"/>
                  </a:cubicBezTo>
                  <a:cubicBezTo>
                    <a:pt x="954707" y="20426"/>
                    <a:pt x="959187" y="31240"/>
                    <a:pt x="959187" y="42516"/>
                  </a:cubicBezTo>
                  <a:lnTo>
                    <a:pt x="959187" y="924130"/>
                  </a:lnTo>
                  <a:cubicBezTo>
                    <a:pt x="959187" y="947611"/>
                    <a:pt x="940152" y="966646"/>
                    <a:pt x="916671" y="966646"/>
                  </a:cubicBezTo>
                  <a:lnTo>
                    <a:pt x="42516" y="966646"/>
                  </a:lnTo>
                  <a:cubicBezTo>
                    <a:pt x="19035" y="966646"/>
                    <a:pt x="0" y="947611"/>
                    <a:pt x="0" y="924130"/>
                  </a:cubicBezTo>
                  <a:lnTo>
                    <a:pt x="0" y="42516"/>
                  </a:lnTo>
                  <a:cubicBezTo>
                    <a:pt x="0" y="19035"/>
                    <a:pt x="19035" y="0"/>
                    <a:pt x="42516" y="0"/>
                  </a:cubicBezTo>
                  <a:close/>
                </a:path>
              </a:pathLst>
            </a:custGeom>
            <a:solidFill>
              <a:srgbClr val="4F4F4F"/>
            </a:solidFill>
          </p:spPr>
        </p:sp>
      </p:grpSp>
      <p:sp>
        <p:nvSpPr>
          <p:cNvPr id="9" name="AutoShape 9"/>
          <p:cNvSpPr/>
          <p:nvPr/>
        </p:nvSpPr>
        <p:spPr>
          <a:xfrm>
            <a:off x="10282851" y="7025724"/>
            <a:ext cx="5529753" cy="0"/>
          </a:xfrm>
          <a:prstGeom prst="line">
            <a:avLst/>
          </a:prstGeom>
          <a:ln w="28575" cap="flat">
            <a:solidFill>
              <a:srgbClr val="9FA0A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10259322" y="3678216"/>
            <a:ext cx="5697714" cy="63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19"/>
              </a:lnSpc>
            </a:pPr>
            <a:r>
              <a:rPr lang="en-US" sz="3999" spc="19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Recommendation 2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9508" y="327728"/>
            <a:ext cx="2543403" cy="2543403"/>
          </a:xfrm>
          <a:custGeom>
            <a:avLst/>
            <a:gdLst/>
            <a:ahLst/>
            <a:cxnLst/>
            <a:rect l="l" t="t" r="r" b="b"/>
            <a:pathLst>
              <a:path w="2543403" h="2543403">
                <a:moveTo>
                  <a:pt x="0" y="0"/>
                </a:moveTo>
                <a:lnTo>
                  <a:pt x="2543403" y="0"/>
                </a:lnTo>
                <a:lnTo>
                  <a:pt x="2543403" y="2543402"/>
                </a:lnTo>
                <a:lnTo>
                  <a:pt x="0" y="25434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8700" y="1038340"/>
            <a:ext cx="15604880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Which </a:t>
            </a:r>
            <a:r>
              <a:rPr lang="en-US" sz="8000" b="1">
                <a:solidFill>
                  <a:srgbClr val="60616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one?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0259322" y="4589494"/>
            <a:ext cx="5697714" cy="2101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-15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Make delivery details clearer on product page</a:t>
            </a:r>
          </a:p>
        </p:txBody>
      </p:sp>
      <p:sp>
        <p:nvSpPr>
          <p:cNvPr id="14" name="AutoShape 14"/>
          <p:cNvSpPr/>
          <p:nvPr/>
        </p:nvSpPr>
        <p:spPr>
          <a:xfrm>
            <a:off x="2362897" y="7040011"/>
            <a:ext cx="5529753" cy="0"/>
          </a:xfrm>
          <a:prstGeom prst="line">
            <a:avLst/>
          </a:prstGeom>
          <a:ln w="28575" cap="flat">
            <a:solidFill>
              <a:schemeClr val="bg1">
                <a:lumMod val="75000"/>
              </a:schemeClr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032149" y="3018905"/>
            <a:ext cx="6191250" cy="6239395"/>
            <a:chOff x="0" y="0"/>
            <a:chExt cx="959187" cy="96664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59187" cy="966646"/>
            </a:xfrm>
            <a:custGeom>
              <a:avLst/>
              <a:gdLst/>
              <a:ahLst/>
              <a:cxnLst/>
              <a:rect l="l" t="t" r="r" b="b"/>
              <a:pathLst>
                <a:path w="959187" h="966646">
                  <a:moveTo>
                    <a:pt x="42516" y="0"/>
                  </a:moveTo>
                  <a:lnTo>
                    <a:pt x="916671" y="0"/>
                  </a:lnTo>
                  <a:cubicBezTo>
                    <a:pt x="927947" y="0"/>
                    <a:pt x="938761" y="4479"/>
                    <a:pt x="946734" y="12453"/>
                  </a:cubicBezTo>
                  <a:cubicBezTo>
                    <a:pt x="954707" y="20426"/>
                    <a:pt x="959187" y="31240"/>
                    <a:pt x="959187" y="42516"/>
                  </a:cubicBezTo>
                  <a:lnTo>
                    <a:pt x="959187" y="924130"/>
                  </a:lnTo>
                  <a:cubicBezTo>
                    <a:pt x="959187" y="947611"/>
                    <a:pt x="940152" y="966646"/>
                    <a:pt x="916671" y="966646"/>
                  </a:cubicBezTo>
                  <a:lnTo>
                    <a:pt x="42516" y="966646"/>
                  </a:lnTo>
                  <a:cubicBezTo>
                    <a:pt x="19035" y="966646"/>
                    <a:pt x="0" y="947611"/>
                    <a:pt x="0" y="924130"/>
                  </a:cubicBezTo>
                  <a:lnTo>
                    <a:pt x="0" y="42516"/>
                  </a:lnTo>
                  <a:cubicBezTo>
                    <a:pt x="0" y="19035"/>
                    <a:pt x="19035" y="0"/>
                    <a:pt x="42516" y="0"/>
                  </a:cubicBezTo>
                  <a:close/>
                </a:path>
              </a:pathLst>
            </a:custGeom>
            <a:solidFill>
              <a:srgbClr val="939393"/>
            </a:solidFill>
          </p:spPr>
        </p:sp>
      </p:grpSp>
      <p:sp>
        <p:nvSpPr>
          <p:cNvPr id="4" name="TextBox 4"/>
          <p:cNvSpPr txBox="1"/>
          <p:nvPr/>
        </p:nvSpPr>
        <p:spPr>
          <a:xfrm>
            <a:off x="2385579" y="3678216"/>
            <a:ext cx="5484391" cy="63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19"/>
              </a:lnSpc>
            </a:pPr>
            <a:r>
              <a:rPr lang="en-US" sz="3999" spc="19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Recommendation 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69081" y="4941919"/>
            <a:ext cx="4517386" cy="1374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-15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Simplify the shipping page</a:t>
            </a:r>
          </a:p>
        </p:txBody>
      </p:sp>
      <p:sp>
        <p:nvSpPr>
          <p:cNvPr id="6" name="Freeform 6"/>
          <p:cNvSpPr/>
          <p:nvPr/>
        </p:nvSpPr>
        <p:spPr>
          <a:xfrm>
            <a:off x="16633580" y="327728"/>
            <a:ext cx="1194632" cy="1194632"/>
          </a:xfrm>
          <a:custGeom>
            <a:avLst/>
            <a:gdLst/>
            <a:ahLst/>
            <a:cxnLst/>
            <a:rect l="l" t="t" r="r" b="b"/>
            <a:pathLst>
              <a:path w="1194632" h="1194632">
                <a:moveTo>
                  <a:pt x="0" y="0"/>
                </a:moveTo>
                <a:lnTo>
                  <a:pt x="1194632" y="0"/>
                </a:lnTo>
                <a:lnTo>
                  <a:pt x="1194632" y="1194632"/>
                </a:lnTo>
                <a:lnTo>
                  <a:pt x="0" y="11946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012554" y="3018905"/>
            <a:ext cx="6191250" cy="6239395"/>
            <a:chOff x="0" y="0"/>
            <a:chExt cx="959187" cy="96664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959187" cy="966646"/>
            </a:xfrm>
            <a:custGeom>
              <a:avLst/>
              <a:gdLst/>
              <a:ahLst/>
              <a:cxnLst/>
              <a:rect l="l" t="t" r="r" b="b"/>
              <a:pathLst>
                <a:path w="959187" h="966646">
                  <a:moveTo>
                    <a:pt x="42516" y="0"/>
                  </a:moveTo>
                  <a:lnTo>
                    <a:pt x="916671" y="0"/>
                  </a:lnTo>
                  <a:cubicBezTo>
                    <a:pt x="927947" y="0"/>
                    <a:pt x="938761" y="4479"/>
                    <a:pt x="946734" y="12453"/>
                  </a:cubicBezTo>
                  <a:cubicBezTo>
                    <a:pt x="954707" y="20426"/>
                    <a:pt x="959187" y="31240"/>
                    <a:pt x="959187" y="42516"/>
                  </a:cubicBezTo>
                  <a:lnTo>
                    <a:pt x="959187" y="924130"/>
                  </a:lnTo>
                  <a:cubicBezTo>
                    <a:pt x="959187" y="947611"/>
                    <a:pt x="940152" y="966646"/>
                    <a:pt x="916671" y="966646"/>
                  </a:cubicBezTo>
                  <a:lnTo>
                    <a:pt x="42516" y="966646"/>
                  </a:lnTo>
                  <a:cubicBezTo>
                    <a:pt x="19035" y="966646"/>
                    <a:pt x="0" y="947611"/>
                    <a:pt x="0" y="924130"/>
                  </a:cubicBezTo>
                  <a:lnTo>
                    <a:pt x="0" y="42516"/>
                  </a:lnTo>
                  <a:cubicBezTo>
                    <a:pt x="0" y="19035"/>
                    <a:pt x="19035" y="0"/>
                    <a:pt x="42516" y="0"/>
                  </a:cubicBezTo>
                  <a:close/>
                </a:path>
              </a:pathLst>
            </a:custGeom>
            <a:solidFill>
              <a:srgbClr val="4F4F4F"/>
            </a:solidFill>
          </p:spPr>
        </p:sp>
      </p:grpSp>
      <p:sp>
        <p:nvSpPr>
          <p:cNvPr id="9" name="AutoShape 9"/>
          <p:cNvSpPr/>
          <p:nvPr/>
        </p:nvSpPr>
        <p:spPr>
          <a:xfrm>
            <a:off x="10282851" y="7025724"/>
            <a:ext cx="5529753" cy="0"/>
          </a:xfrm>
          <a:prstGeom prst="line">
            <a:avLst/>
          </a:prstGeom>
          <a:ln w="28575" cap="flat">
            <a:solidFill>
              <a:srgbClr val="9FA0A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0" name="TextBox 10"/>
          <p:cNvSpPr txBox="1"/>
          <p:nvPr/>
        </p:nvSpPr>
        <p:spPr>
          <a:xfrm>
            <a:off x="10259322" y="3678216"/>
            <a:ext cx="5697714" cy="6356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119"/>
              </a:lnSpc>
            </a:pPr>
            <a:r>
              <a:rPr lang="en-US" sz="3999" spc="19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Recommendation 2</a:t>
            </a:r>
          </a:p>
        </p:txBody>
      </p:sp>
      <p:sp>
        <p:nvSpPr>
          <p:cNvPr id="11" name="Freeform 11"/>
          <p:cNvSpPr/>
          <p:nvPr/>
        </p:nvSpPr>
        <p:spPr>
          <a:xfrm>
            <a:off x="129508" y="327728"/>
            <a:ext cx="2543403" cy="2543403"/>
          </a:xfrm>
          <a:custGeom>
            <a:avLst/>
            <a:gdLst/>
            <a:ahLst/>
            <a:cxnLst/>
            <a:rect l="l" t="t" r="r" b="b"/>
            <a:pathLst>
              <a:path w="2543403" h="2543403">
                <a:moveTo>
                  <a:pt x="0" y="0"/>
                </a:moveTo>
                <a:lnTo>
                  <a:pt x="2543403" y="0"/>
                </a:lnTo>
                <a:lnTo>
                  <a:pt x="2543403" y="2543402"/>
                </a:lnTo>
                <a:lnTo>
                  <a:pt x="0" y="25434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2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2" name="TextBox 12"/>
          <p:cNvSpPr txBox="1"/>
          <p:nvPr/>
        </p:nvSpPr>
        <p:spPr>
          <a:xfrm>
            <a:off x="1028700" y="1038340"/>
            <a:ext cx="15604880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 b="1">
                <a:solidFill>
                  <a:srgbClr val="000000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Which </a:t>
            </a:r>
            <a:r>
              <a:rPr lang="en-US" sz="8000" b="1">
                <a:solidFill>
                  <a:srgbClr val="606161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one?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44802" y="7157799"/>
            <a:ext cx="3365943" cy="175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spc="-227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£1,000K</a:t>
            </a:r>
          </a:p>
          <a:p>
            <a:pPr algn="ctr">
              <a:lnSpc>
                <a:spcPts val="5599"/>
              </a:lnSpc>
            </a:pPr>
            <a:r>
              <a:rPr lang="en-US" sz="3999" b="1" spc="-15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Sales pa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0259322" y="4589494"/>
            <a:ext cx="5697714" cy="2101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spc="-151" dirty="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Make delivery details clearer on product page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1595410" y="7157799"/>
            <a:ext cx="3025538" cy="1758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spc="-228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£250K</a:t>
            </a:r>
          </a:p>
          <a:p>
            <a:pPr algn="ctr">
              <a:lnSpc>
                <a:spcPts val="5599"/>
              </a:lnSpc>
            </a:pPr>
            <a:r>
              <a:rPr lang="en-US" sz="3999" b="1" spc="-15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Sales pa</a:t>
            </a:r>
          </a:p>
        </p:txBody>
      </p:sp>
      <p:sp>
        <p:nvSpPr>
          <p:cNvPr id="16" name="AutoShape 16"/>
          <p:cNvSpPr/>
          <p:nvPr/>
        </p:nvSpPr>
        <p:spPr>
          <a:xfrm>
            <a:off x="2362897" y="7040011"/>
            <a:ext cx="5529753" cy="0"/>
          </a:xfrm>
          <a:prstGeom prst="line">
            <a:avLst/>
          </a:prstGeom>
          <a:ln w="28575" cap="flat">
            <a:solidFill>
              <a:srgbClr val="BFBFBF"/>
            </a:solidFill>
            <a:prstDash val="solid"/>
            <a:headEnd type="none" w="sm" len="sm"/>
            <a:tailEnd type="none" w="sm" len="sm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61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71176"/>
            <a:ext cx="16230600" cy="24622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Value shows why an insight is worth acting on.</a:t>
            </a:r>
          </a:p>
        </p:txBody>
      </p:sp>
      <p:sp>
        <p:nvSpPr>
          <p:cNvPr id="3" name="Freeform 3"/>
          <p:cNvSpPr/>
          <p:nvPr/>
        </p:nvSpPr>
        <p:spPr>
          <a:xfrm>
            <a:off x="13529942" y="7252702"/>
            <a:ext cx="7912325" cy="7912325"/>
          </a:xfrm>
          <a:custGeom>
            <a:avLst/>
            <a:gdLst/>
            <a:ahLst/>
            <a:cxnLst/>
            <a:rect l="l" t="t" r="r" b="b"/>
            <a:pathLst>
              <a:path w="7912325" h="7912325">
                <a:moveTo>
                  <a:pt x="0" y="0"/>
                </a:moveTo>
                <a:lnTo>
                  <a:pt x="7912324" y="0"/>
                </a:lnTo>
                <a:lnTo>
                  <a:pt x="7912324" y="7912325"/>
                </a:lnTo>
                <a:lnTo>
                  <a:pt x="0" y="79123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7255386" cy="7066619"/>
            <a:chOff x="0" y="0"/>
            <a:chExt cx="918121" cy="8942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18121" cy="894233"/>
            </a:xfrm>
            <a:custGeom>
              <a:avLst/>
              <a:gdLst/>
              <a:ahLst/>
              <a:cxnLst/>
              <a:rect l="l" t="t" r="r" b="b"/>
              <a:pathLst>
                <a:path w="918121" h="894233">
                  <a:moveTo>
                    <a:pt x="0" y="0"/>
                  </a:moveTo>
                  <a:lnTo>
                    <a:pt x="918121" y="0"/>
                  </a:lnTo>
                  <a:lnTo>
                    <a:pt x="918121" y="894233"/>
                  </a:lnTo>
                  <a:lnTo>
                    <a:pt x="0" y="894233"/>
                  </a:lnTo>
                  <a:close/>
                </a:path>
              </a:pathLst>
            </a:custGeom>
            <a:blipFill>
              <a:blip r:embed="rId3"/>
              <a:stretch>
                <a:fillRect t="-19708" b="-19708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8304179" y="4061373"/>
            <a:ext cx="8955121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What should happen next?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-913111" y="6449119"/>
            <a:ext cx="8168497" cy="4114800"/>
            <a:chOff x="0" y="0"/>
            <a:chExt cx="1265514" cy="63749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65514" cy="637490"/>
            </a:xfrm>
            <a:custGeom>
              <a:avLst/>
              <a:gdLst/>
              <a:ahLst/>
              <a:cxnLst/>
              <a:rect l="l" t="t" r="r" b="b"/>
              <a:pathLst>
                <a:path w="1265514" h="637490">
                  <a:moveTo>
                    <a:pt x="0" y="0"/>
                  </a:moveTo>
                  <a:lnTo>
                    <a:pt x="1265514" y="0"/>
                  </a:lnTo>
                  <a:lnTo>
                    <a:pt x="1265514" y="637490"/>
                  </a:lnTo>
                  <a:lnTo>
                    <a:pt x="0" y="637490"/>
                  </a:lnTo>
                  <a:close/>
                </a:path>
              </a:pathLst>
            </a:custGeom>
            <a:solidFill>
              <a:srgbClr val="F2F2F2">
                <a:alpha val="97647"/>
              </a:srgbClr>
            </a:solidFill>
            <a:ln cap="sq">
              <a:noFill/>
              <a:prstDash val="solid"/>
              <a:miter/>
            </a:ln>
          </p:spPr>
        </p:sp>
      </p:grpSp>
      <p:sp>
        <p:nvSpPr>
          <p:cNvPr id="7" name="TextBox 7"/>
          <p:cNvSpPr txBox="1"/>
          <p:nvPr/>
        </p:nvSpPr>
        <p:spPr>
          <a:xfrm>
            <a:off x="1028700" y="6972300"/>
            <a:ext cx="4697432" cy="228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8000"/>
              </a:lnSpc>
              <a:spcBef>
                <a:spcPct val="0"/>
              </a:spcBef>
            </a:pPr>
            <a:r>
              <a:rPr lang="en-US" sz="15000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04.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331878"/>
            <a:ext cx="10390699" cy="359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Simplify the shipping page.</a:t>
            </a:r>
          </a:p>
          <a:p>
            <a:pPr algn="l">
              <a:lnSpc>
                <a:spcPts val="4799"/>
              </a:lnSpc>
            </a:pPr>
            <a:endParaRPr lang="en-US" sz="3999" b="1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799"/>
              </a:lnSpc>
            </a:pPr>
            <a:endParaRPr lang="en-US" sz="3999" b="1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799"/>
              </a:lnSpc>
            </a:pPr>
            <a:endParaRPr lang="en-US" sz="3999" b="1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799"/>
              </a:lnSpc>
            </a:pPr>
            <a:endParaRPr lang="en-US" sz="3999" b="1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799"/>
              </a:lnSpc>
            </a:pPr>
            <a:endParaRPr lang="en-US" sz="3999" b="1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2027638" y="2322353"/>
            <a:ext cx="3892179" cy="6206502"/>
            <a:chOff x="0" y="0"/>
            <a:chExt cx="3032696" cy="48359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32696" cy="4835963"/>
            </a:xfrm>
            <a:custGeom>
              <a:avLst/>
              <a:gdLst/>
              <a:ahLst/>
              <a:cxnLst/>
              <a:rect l="l" t="t" r="r" b="b"/>
              <a:pathLst>
                <a:path w="3032696" h="4835963">
                  <a:moveTo>
                    <a:pt x="39782" y="0"/>
                  </a:moveTo>
                  <a:lnTo>
                    <a:pt x="2992914" y="0"/>
                  </a:lnTo>
                  <a:cubicBezTo>
                    <a:pt x="3014885" y="0"/>
                    <a:pt x="3032696" y="17811"/>
                    <a:pt x="3032696" y="39782"/>
                  </a:cubicBezTo>
                  <a:lnTo>
                    <a:pt x="3032696" y="4796181"/>
                  </a:lnTo>
                  <a:cubicBezTo>
                    <a:pt x="3032696" y="4818152"/>
                    <a:pt x="3014885" y="4835963"/>
                    <a:pt x="2992914" y="4835963"/>
                  </a:cubicBezTo>
                  <a:lnTo>
                    <a:pt x="39782" y="4835963"/>
                  </a:lnTo>
                  <a:cubicBezTo>
                    <a:pt x="17811" y="4835963"/>
                    <a:pt x="0" y="4818152"/>
                    <a:pt x="0" y="4796181"/>
                  </a:cubicBezTo>
                  <a:lnTo>
                    <a:pt x="0" y="39782"/>
                  </a:lnTo>
                  <a:cubicBezTo>
                    <a:pt x="0" y="17811"/>
                    <a:pt x="17811" y="0"/>
                    <a:pt x="39782" y="0"/>
                  </a:cubicBezTo>
                  <a:close/>
                </a:path>
              </a:pathLst>
            </a:custGeom>
            <a:blipFill>
              <a:blip r:embed="rId3"/>
              <a:stretch>
                <a:fillRect l="-8491" r="-8491"/>
              </a:stretch>
            </a:blipFill>
          </p:spPr>
        </p:sp>
      </p:grp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331878"/>
            <a:ext cx="10390699" cy="3590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Simplify the shipping page by:</a:t>
            </a:r>
          </a:p>
          <a:p>
            <a:pPr algn="l">
              <a:lnSpc>
                <a:spcPts val="4799"/>
              </a:lnSpc>
            </a:pPr>
            <a:endParaRPr lang="en-US" sz="3999" b="1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799"/>
              </a:lnSpc>
            </a:pPr>
            <a:endParaRPr lang="en-US" sz="3999" b="1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799"/>
              </a:lnSpc>
            </a:pPr>
            <a:endParaRPr lang="en-US" sz="3999" b="1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799"/>
              </a:lnSpc>
            </a:pPr>
            <a:endParaRPr lang="en-US" sz="3999" b="1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799"/>
              </a:lnSpc>
            </a:pPr>
            <a:endParaRPr lang="en-US" sz="3999" b="1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2027638" y="2322353"/>
            <a:ext cx="3892179" cy="6206502"/>
            <a:chOff x="0" y="0"/>
            <a:chExt cx="3032696" cy="48359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32696" cy="4835963"/>
            </a:xfrm>
            <a:custGeom>
              <a:avLst/>
              <a:gdLst/>
              <a:ahLst/>
              <a:cxnLst/>
              <a:rect l="l" t="t" r="r" b="b"/>
              <a:pathLst>
                <a:path w="3032696" h="4835963">
                  <a:moveTo>
                    <a:pt x="39782" y="0"/>
                  </a:moveTo>
                  <a:lnTo>
                    <a:pt x="2992914" y="0"/>
                  </a:lnTo>
                  <a:cubicBezTo>
                    <a:pt x="3014885" y="0"/>
                    <a:pt x="3032696" y="17811"/>
                    <a:pt x="3032696" y="39782"/>
                  </a:cubicBezTo>
                  <a:lnTo>
                    <a:pt x="3032696" y="4796181"/>
                  </a:lnTo>
                  <a:cubicBezTo>
                    <a:pt x="3032696" y="4818152"/>
                    <a:pt x="3014885" y="4835963"/>
                    <a:pt x="2992914" y="4835963"/>
                  </a:cubicBezTo>
                  <a:lnTo>
                    <a:pt x="39782" y="4835963"/>
                  </a:lnTo>
                  <a:cubicBezTo>
                    <a:pt x="17811" y="4835963"/>
                    <a:pt x="0" y="4818152"/>
                    <a:pt x="0" y="4796181"/>
                  </a:cubicBezTo>
                  <a:lnTo>
                    <a:pt x="0" y="39782"/>
                  </a:lnTo>
                  <a:cubicBezTo>
                    <a:pt x="0" y="17811"/>
                    <a:pt x="17811" y="0"/>
                    <a:pt x="39782" y="0"/>
                  </a:cubicBezTo>
                  <a:close/>
                </a:path>
              </a:pathLst>
            </a:custGeom>
            <a:blipFill>
              <a:blip r:embed="rId3"/>
              <a:stretch>
                <a:fillRect l="-8491" r="-8491"/>
              </a:stretch>
            </a:blipFill>
          </p:spPr>
        </p:sp>
      </p:grp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331878"/>
            <a:ext cx="10390699" cy="4897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 dirty="0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Simplify the shipping page by:</a:t>
            </a:r>
          </a:p>
          <a:p>
            <a:pPr algn="l">
              <a:lnSpc>
                <a:spcPts val="4799"/>
              </a:lnSpc>
            </a:pPr>
            <a:endParaRPr lang="en-US" sz="3999" b="1" dirty="0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863599" lvl="1" indent="-431800" algn="l">
              <a:lnSpc>
                <a:spcPts val="4799"/>
              </a:lnSpc>
              <a:buFont typeface="Arial"/>
              <a:buChar char="•"/>
            </a:pPr>
            <a:r>
              <a:rPr lang="en-US" sz="3999" b="1" dirty="0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Fred to speak to the Mobile App team to move secondary shipping info into expandable sections</a:t>
            </a:r>
          </a:p>
          <a:p>
            <a:pPr algn="l">
              <a:lnSpc>
                <a:spcPts val="4799"/>
              </a:lnSpc>
            </a:pPr>
            <a:endParaRPr lang="en-US" sz="3999" b="1" dirty="0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799"/>
              </a:lnSpc>
            </a:pPr>
            <a:endParaRPr lang="en-US" sz="3999" b="1" dirty="0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799"/>
              </a:lnSpc>
            </a:pPr>
            <a:endParaRPr lang="en-US" sz="3999" b="1" dirty="0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2027638" y="2322353"/>
            <a:ext cx="3892179" cy="6206502"/>
            <a:chOff x="0" y="0"/>
            <a:chExt cx="3032696" cy="48359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32696" cy="4835963"/>
            </a:xfrm>
            <a:custGeom>
              <a:avLst/>
              <a:gdLst/>
              <a:ahLst/>
              <a:cxnLst/>
              <a:rect l="l" t="t" r="r" b="b"/>
              <a:pathLst>
                <a:path w="3032696" h="4835963">
                  <a:moveTo>
                    <a:pt x="39782" y="0"/>
                  </a:moveTo>
                  <a:lnTo>
                    <a:pt x="2992914" y="0"/>
                  </a:lnTo>
                  <a:cubicBezTo>
                    <a:pt x="3014885" y="0"/>
                    <a:pt x="3032696" y="17811"/>
                    <a:pt x="3032696" y="39782"/>
                  </a:cubicBezTo>
                  <a:lnTo>
                    <a:pt x="3032696" y="4796181"/>
                  </a:lnTo>
                  <a:cubicBezTo>
                    <a:pt x="3032696" y="4818152"/>
                    <a:pt x="3014885" y="4835963"/>
                    <a:pt x="2992914" y="4835963"/>
                  </a:cubicBezTo>
                  <a:lnTo>
                    <a:pt x="39782" y="4835963"/>
                  </a:lnTo>
                  <a:cubicBezTo>
                    <a:pt x="17811" y="4835963"/>
                    <a:pt x="0" y="4818152"/>
                    <a:pt x="0" y="4796181"/>
                  </a:cubicBezTo>
                  <a:lnTo>
                    <a:pt x="0" y="39782"/>
                  </a:lnTo>
                  <a:cubicBezTo>
                    <a:pt x="0" y="17811"/>
                    <a:pt x="17811" y="0"/>
                    <a:pt x="39782" y="0"/>
                  </a:cubicBezTo>
                  <a:close/>
                </a:path>
              </a:pathLst>
            </a:custGeom>
            <a:blipFill>
              <a:blip r:embed="rId3"/>
              <a:stretch>
                <a:fillRect l="-8491" r="-84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29253" y="3578905"/>
            <a:ext cx="565962" cy="565962"/>
          </a:xfrm>
          <a:custGeom>
            <a:avLst/>
            <a:gdLst/>
            <a:ahLst/>
            <a:cxnLst/>
            <a:rect l="l" t="t" r="r" b="b"/>
            <a:pathLst>
              <a:path w="565962" h="565962">
                <a:moveTo>
                  <a:pt x="0" y="0"/>
                </a:moveTo>
                <a:lnTo>
                  <a:pt x="565962" y="0"/>
                </a:lnTo>
                <a:lnTo>
                  <a:pt x="565962" y="565962"/>
                </a:lnTo>
                <a:lnTo>
                  <a:pt x="0" y="565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331878"/>
            <a:ext cx="10390699" cy="55127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 dirty="0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Simplify the shipping page by:</a:t>
            </a:r>
          </a:p>
          <a:p>
            <a:pPr algn="l">
              <a:lnSpc>
                <a:spcPts val="4799"/>
              </a:lnSpc>
            </a:pPr>
            <a:endParaRPr lang="en-US" sz="3999" b="1" dirty="0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863599" lvl="1" indent="-431800" algn="l">
              <a:lnSpc>
                <a:spcPts val="4799"/>
              </a:lnSpc>
              <a:buFont typeface="Arial"/>
              <a:buChar char="•"/>
            </a:pPr>
            <a:r>
              <a:rPr lang="en-US" sz="3999" b="1" dirty="0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Fred to speak to the Mobile App team to move secondary shipping info into expandable sections</a:t>
            </a:r>
          </a:p>
          <a:p>
            <a:pPr algn="l">
              <a:lnSpc>
                <a:spcPts val="4799"/>
              </a:lnSpc>
            </a:pPr>
            <a:endParaRPr lang="en-US" sz="3999" b="1" dirty="0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863599" lvl="1" indent="-431800" algn="l">
              <a:lnSpc>
                <a:spcPts val="4799"/>
              </a:lnSpc>
              <a:buFont typeface="Arial"/>
              <a:buChar char="•"/>
            </a:pPr>
            <a:r>
              <a:rPr lang="en-US" sz="3999" b="1" dirty="0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Run a 6 week AB test</a:t>
            </a:r>
          </a:p>
          <a:p>
            <a:pPr algn="l">
              <a:lnSpc>
                <a:spcPts val="4799"/>
              </a:lnSpc>
            </a:pPr>
            <a:endParaRPr lang="en-US" sz="3999" b="1" dirty="0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algn="l">
              <a:lnSpc>
                <a:spcPts val="4799"/>
              </a:lnSpc>
            </a:pPr>
            <a:endParaRPr lang="en-US" sz="3999" b="1" dirty="0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12027638" y="2322353"/>
            <a:ext cx="3892179" cy="6206502"/>
            <a:chOff x="0" y="0"/>
            <a:chExt cx="3032696" cy="48359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32696" cy="4835963"/>
            </a:xfrm>
            <a:custGeom>
              <a:avLst/>
              <a:gdLst/>
              <a:ahLst/>
              <a:cxnLst/>
              <a:rect l="l" t="t" r="r" b="b"/>
              <a:pathLst>
                <a:path w="3032696" h="4835963">
                  <a:moveTo>
                    <a:pt x="39782" y="0"/>
                  </a:moveTo>
                  <a:lnTo>
                    <a:pt x="2992914" y="0"/>
                  </a:lnTo>
                  <a:cubicBezTo>
                    <a:pt x="3014885" y="0"/>
                    <a:pt x="3032696" y="17811"/>
                    <a:pt x="3032696" y="39782"/>
                  </a:cubicBezTo>
                  <a:lnTo>
                    <a:pt x="3032696" y="4796181"/>
                  </a:lnTo>
                  <a:cubicBezTo>
                    <a:pt x="3032696" y="4818152"/>
                    <a:pt x="3014885" y="4835963"/>
                    <a:pt x="2992914" y="4835963"/>
                  </a:cubicBezTo>
                  <a:lnTo>
                    <a:pt x="39782" y="4835963"/>
                  </a:lnTo>
                  <a:cubicBezTo>
                    <a:pt x="17811" y="4835963"/>
                    <a:pt x="0" y="4818152"/>
                    <a:pt x="0" y="4796181"/>
                  </a:cubicBezTo>
                  <a:lnTo>
                    <a:pt x="0" y="39782"/>
                  </a:lnTo>
                  <a:cubicBezTo>
                    <a:pt x="0" y="17811"/>
                    <a:pt x="17811" y="0"/>
                    <a:pt x="39782" y="0"/>
                  </a:cubicBezTo>
                  <a:close/>
                </a:path>
              </a:pathLst>
            </a:custGeom>
            <a:blipFill>
              <a:blip r:embed="rId3"/>
              <a:stretch>
                <a:fillRect l="-8491" r="-84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29253" y="5969529"/>
            <a:ext cx="565962" cy="565962"/>
          </a:xfrm>
          <a:custGeom>
            <a:avLst/>
            <a:gdLst/>
            <a:ahLst/>
            <a:cxnLst/>
            <a:rect l="l" t="t" r="r" b="b"/>
            <a:pathLst>
              <a:path w="565962" h="565962">
                <a:moveTo>
                  <a:pt x="0" y="0"/>
                </a:moveTo>
                <a:lnTo>
                  <a:pt x="565962" y="0"/>
                </a:lnTo>
                <a:lnTo>
                  <a:pt x="565962" y="565962"/>
                </a:lnTo>
                <a:lnTo>
                  <a:pt x="0" y="565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29253" y="3578905"/>
            <a:ext cx="565962" cy="565962"/>
          </a:xfrm>
          <a:custGeom>
            <a:avLst/>
            <a:gdLst/>
            <a:ahLst/>
            <a:cxnLst/>
            <a:rect l="l" t="t" r="r" b="b"/>
            <a:pathLst>
              <a:path w="565962" h="565962">
                <a:moveTo>
                  <a:pt x="0" y="0"/>
                </a:moveTo>
                <a:lnTo>
                  <a:pt x="565962" y="0"/>
                </a:lnTo>
                <a:lnTo>
                  <a:pt x="565962" y="565962"/>
                </a:lnTo>
                <a:lnTo>
                  <a:pt x="0" y="565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5400000">
            <a:off x="4133250" y="5432696"/>
            <a:ext cx="594421" cy="374485"/>
          </a:xfrm>
          <a:custGeom>
            <a:avLst/>
            <a:gdLst/>
            <a:ahLst/>
            <a:cxnLst/>
            <a:rect l="l" t="t" r="r" b="b"/>
            <a:pathLst>
              <a:path w="594421" h="374485">
                <a:moveTo>
                  <a:pt x="0" y="0"/>
                </a:moveTo>
                <a:lnTo>
                  <a:pt x="594421" y="0"/>
                </a:lnTo>
                <a:lnTo>
                  <a:pt x="594421" y="374485"/>
                </a:lnTo>
                <a:lnTo>
                  <a:pt x="0" y="3744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2331878"/>
            <a:ext cx="10390699" cy="6128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999" b="1" dirty="0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Simplify the shipping page by:</a:t>
            </a:r>
          </a:p>
          <a:p>
            <a:pPr algn="l">
              <a:lnSpc>
                <a:spcPts val="4799"/>
              </a:lnSpc>
            </a:pPr>
            <a:endParaRPr lang="en-US" sz="3999" b="1" dirty="0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863599" lvl="1" indent="-431800" algn="l">
              <a:lnSpc>
                <a:spcPts val="4799"/>
              </a:lnSpc>
              <a:buFont typeface="Arial"/>
              <a:buChar char="•"/>
            </a:pPr>
            <a:r>
              <a:rPr lang="en-US" sz="3999" b="1" dirty="0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Fred to speak to the Mobile App team to move secondary shipping info into expandable sections</a:t>
            </a:r>
          </a:p>
          <a:p>
            <a:pPr algn="l">
              <a:lnSpc>
                <a:spcPts val="4799"/>
              </a:lnSpc>
            </a:pPr>
            <a:endParaRPr lang="en-US" sz="3999" b="1" dirty="0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863599" lvl="1" indent="-431800" algn="l">
              <a:lnSpc>
                <a:spcPts val="4799"/>
              </a:lnSpc>
              <a:buFont typeface="Arial"/>
              <a:buChar char="•"/>
            </a:pPr>
            <a:r>
              <a:rPr lang="en-US" sz="3999" b="1" dirty="0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Run a 6 week AB test</a:t>
            </a:r>
          </a:p>
          <a:p>
            <a:pPr algn="l">
              <a:lnSpc>
                <a:spcPts val="4799"/>
              </a:lnSpc>
            </a:pPr>
            <a:endParaRPr lang="en-US" sz="3999" b="1" dirty="0">
              <a:solidFill>
                <a:srgbClr val="4F4F4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863599" lvl="1" indent="-431800" algn="l">
              <a:lnSpc>
                <a:spcPts val="4799"/>
              </a:lnSpc>
              <a:buFont typeface="Arial"/>
              <a:buChar char="•"/>
            </a:pPr>
            <a:r>
              <a:rPr lang="en-US" sz="3999" b="1" dirty="0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Measure and compare the shipping page exit rate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2027638" y="2322353"/>
            <a:ext cx="3892179" cy="6206502"/>
            <a:chOff x="0" y="0"/>
            <a:chExt cx="3032696" cy="483596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032696" cy="4835963"/>
            </a:xfrm>
            <a:custGeom>
              <a:avLst/>
              <a:gdLst/>
              <a:ahLst/>
              <a:cxnLst/>
              <a:rect l="l" t="t" r="r" b="b"/>
              <a:pathLst>
                <a:path w="3032696" h="4835963">
                  <a:moveTo>
                    <a:pt x="39782" y="0"/>
                  </a:moveTo>
                  <a:lnTo>
                    <a:pt x="2992914" y="0"/>
                  </a:lnTo>
                  <a:cubicBezTo>
                    <a:pt x="3014885" y="0"/>
                    <a:pt x="3032696" y="17811"/>
                    <a:pt x="3032696" y="39782"/>
                  </a:cubicBezTo>
                  <a:lnTo>
                    <a:pt x="3032696" y="4796181"/>
                  </a:lnTo>
                  <a:cubicBezTo>
                    <a:pt x="3032696" y="4818152"/>
                    <a:pt x="3014885" y="4835963"/>
                    <a:pt x="2992914" y="4835963"/>
                  </a:cubicBezTo>
                  <a:lnTo>
                    <a:pt x="39782" y="4835963"/>
                  </a:lnTo>
                  <a:cubicBezTo>
                    <a:pt x="17811" y="4835963"/>
                    <a:pt x="0" y="4818152"/>
                    <a:pt x="0" y="4796181"/>
                  </a:cubicBezTo>
                  <a:lnTo>
                    <a:pt x="0" y="39782"/>
                  </a:lnTo>
                  <a:cubicBezTo>
                    <a:pt x="0" y="17811"/>
                    <a:pt x="17811" y="0"/>
                    <a:pt x="39782" y="0"/>
                  </a:cubicBezTo>
                  <a:close/>
                </a:path>
              </a:pathLst>
            </a:custGeom>
            <a:blipFill>
              <a:blip r:embed="rId3"/>
              <a:stretch>
                <a:fillRect l="-8491" r="-8491"/>
              </a:stretch>
            </a:blipFill>
          </p:spPr>
        </p:sp>
      </p:grpSp>
      <p:sp>
        <p:nvSpPr>
          <p:cNvPr id="5" name="Freeform 5"/>
          <p:cNvSpPr/>
          <p:nvPr/>
        </p:nvSpPr>
        <p:spPr>
          <a:xfrm>
            <a:off x="1229253" y="5969529"/>
            <a:ext cx="565962" cy="565962"/>
          </a:xfrm>
          <a:custGeom>
            <a:avLst/>
            <a:gdLst/>
            <a:ahLst/>
            <a:cxnLst/>
            <a:rect l="l" t="t" r="r" b="b"/>
            <a:pathLst>
              <a:path w="565962" h="565962">
                <a:moveTo>
                  <a:pt x="0" y="0"/>
                </a:moveTo>
                <a:lnTo>
                  <a:pt x="565962" y="0"/>
                </a:lnTo>
                <a:lnTo>
                  <a:pt x="565962" y="565962"/>
                </a:lnTo>
                <a:lnTo>
                  <a:pt x="0" y="565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29253" y="3578905"/>
            <a:ext cx="565962" cy="565962"/>
          </a:xfrm>
          <a:custGeom>
            <a:avLst/>
            <a:gdLst/>
            <a:ahLst/>
            <a:cxnLst/>
            <a:rect l="l" t="t" r="r" b="b"/>
            <a:pathLst>
              <a:path w="565962" h="565962">
                <a:moveTo>
                  <a:pt x="0" y="0"/>
                </a:moveTo>
                <a:lnTo>
                  <a:pt x="565962" y="0"/>
                </a:lnTo>
                <a:lnTo>
                  <a:pt x="565962" y="565962"/>
                </a:lnTo>
                <a:lnTo>
                  <a:pt x="0" y="565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29253" y="7143144"/>
            <a:ext cx="565962" cy="565962"/>
          </a:xfrm>
          <a:custGeom>
            <a:avLst/>
            <a:gdLst/>
            <a:ahLst/>
            <a:cxnLst/>
            <a:rect l="l" t="t" r="r" b="b"/>
            <a:pathLst>
              <a:path w="565962" h="565962">
                <a:moveTo>
                  <a:pt x="0" y="0"/>
                </a:moveTo>
                <a:lnTo>
                  <a:pt x="565962" y="0"/>
                </a:lnTo>
                <a:lnTo>
                  <a:pt x="565962" y="565962"/>
                </a:lnTo>
                <a:lnTo>
                  <a:pt x="0" y="5659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 rot="5400000">
            <a:off x="4133250" y="5432696"/>
            <a:ext cx="594421" cy="374485"/>
          </a:xfrm>
          <a:custGeom>
            <a:avLst/>
            <a:gdLst/>
            <a:ahLst/>
            <a:cxnLst/>
            <a:rect l="l" t="t" r="r" b="b"/>
            <a:pathLst>
              <a:path w="594421" h="374485">
                <a:moveTo>
                  <a:pt x="0" y="0"/>
                </a:moveTo>
                <a:lnTo>
                  <a:pt x="594421" y="0"/>
                </a:lnTo>
                <a:lnTo>
                  <a:pt x="594421" y="374485"/>
                </a:lnTo>
                <a:lnTo>
                  <a:pt x="0" y="3744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9" name="Freeform 9"/>
          <p:cNvSpPr/>
          <p:nvPr/>
        </p:nvSpPr>
        <p:spPr>
          <a:xfrm rot="5400000">
            <a:off x="4133250" y="6658691"/>
            <a:ext cx="594421" cy="374485"/>
          </a:xfrm>
          <a:custGeom>
            <a:avLst/>
            <a:gdLst/>
            <a:ahLst/>
            <a:cxnLst/>
            <a:rect l="l" t="t" r="r" b="b"/>
            <a:pathLst>
              <a:path w="594421" h="374485">
                <a:moveTo>
                  <a:pt x="0" y="0"/>
                </a:moveTo>
                <a:lnTo>
                  <a:pt x="594421" y="0"/>
                </a:lnTo>
                <a:lnTo>
                  <a:pt x="594421" y="374485"/>
                </a:lnTo>
                <a:lnTo>
                  <a:pt x="0" y="37448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61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71176"/>
            <a:ext cx="16230600" cy="4876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An actionable recommendation reduces the effort for a stakeholder to say yes.</a:t>
            </a:r>
          </a:p>
        </p:txBody>
      </p:sp>
      <p:sp>
        <p:nvSpPr>
          <p:cNvPr id="3" name="Freeform 3"/>
          <p:cNvSpPr/>
          <p:nvPr/>
        </p:nvSpPr>
        <p:spPr>
          <a:xfrm>
            <a:off x="13529942" y="7252702"/>
            <a:ext cx="7912325" cy="7912325"/>
          </a:xfrm>
          <a:custGeom>
            <a:avLst/>
            <a:gdLst/>
            <a:ahLst/>
            <a:cxnLst/>
            <a:rect l="l" t="t" r="r" b="b"/>
            <a:pathLst>
              <a:path w="7912325" h="7912325">
                <a:moveTo>
                  <a:pt x="0" y="0"/>
                </a:moveTo>
                <a:lnTo>
                  <a:pt x="7912324" y="0"/>
                </a:lnTo>
                <a:lnTo>
                  <a:pt x="7912324" y="7912325"/>
                </a:lnTo>
                <a:lnTo>
                  <a:pt x="0" y="79123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9314040" y="7153920"/>
            <a:ext cx="6492240" cy="0"/>
          </a:xfrm>
          <a:prstGeom prst="line">
            <a:avLst/>
          </a:prstGeom>
          <a:ln w="38100" cap="rnd">
            <a:solidFill>
              <a:srgbClr val="FFFFFF">
                <a:alpha val="24706"/>
              </a:srgbClr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3049671" y="-489669"/>
            <a:ext cx="6907064" cy="11391831"/>
            <a:chOff x="0" y="0"/>
            <a:chExt cx="1069752" cy="176434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69752" cy="1764344"/>
            </a:xfrm>
            <a:custGeom>
              <a:avLst/>
              <a:gdLst/>
              <a:ahLst/>
              <a:cxnLst/>
              <a:rect l="l" t="t" r="r" b="b"/>
              <a:pathLst>
                <a:path w="1069752" h="1764344">
                  <a:moveTo>
                    <a:pt x="22417" y="0"/>
                  </a:moveTo>
                  <a:lnTo>
                    <a:pt x="1047335" y="0"/>
                  </a:lnTo>
                  <a:cubicBezTo>
                    <a:pt x="1059716" y="0"/>
                    <a:pt x="1069752" y="10037"/>
                    <a:pt x="1069752" y="22417"/>
                  </a:cubicBezTo>
                  <a:lnTo>
                    <a:pt x="1069752" y="1741927"/>
                  </a:lnTo>
                  <a:cubicBezTo>
                    <a:pt x="1069752" y="1754307"/>
                    <a:pt x="1059716" y="1764344"/>
                    <a:pt x="1047335" y="1764344"/>
                  </a:cubicBezTo>
                  <a:lnTo>
                    <a:pt x="22417" y="1764344"/>
                  </a:lnTo>
                  <a:cubicBezTo>
                    <a:pt x="10037" y="1764344"/>
                    <a:pt x="0" y="1754307"/>
                    <a:pt x="0" y="1741927"/>
                  </a:cubicBezTo>
                  <a:lnTo>
                    <a:pt x="0" y="22417"/>
                  </a:lnTo>
                  <a:cubicBezTo>
                    <a:pt x="0" y="10037"/>
                    <a:pt x="10037" y="0"/>
                    <a:pt x="22417" y="0"/>
                  </a:cubicBezTo>
                  <a:close/>
                </a:path>
              </a:pathLst>
            </a:custGeom>
            <a:blipFill>
              <a:blip r:embed="rId3"/>
              <a:stretch>
                <a:fillRect l="-108772" r="-108772"/>
              </a:stretch>
            </a:blipFill>
          </p:spPr>
        </p:sp>
      </p:grpSp>
      <p:sp>
        <p:nvSpPr>
          <p:cNvPr id="5" name="AutoShape 5"/>
          <p:cNvSpPr/>
          <p:nvPr/>
        </p:nvSpPr>
        <p:spPr>
          <a:xfrm>
            <a:off x="9314040" y="7506345"/>
            <a:ext cx="6492240" cy="0"/>
          </a:xfrm>
          <a:prstGeom prst="line">
            <a:avLst/>
          </a:prstGeom>
          <a:ln w="38100" cap="rnd">
            <a:solidFill>
              <a:srgbClr val="FFFFFF">
                <a:alpha val="24706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6" name="AutoShape 6"/>
          <p:cNvSpPr/>
          <p:nvPr/>
        </p:nvSpPr>
        <p:spPr>
          <a:xfrm flipV="1">
            <a:off x="15364513" y="6793925"/>
            <a:ext cx="0" cy="6492240"/>
          </a:xfrm>
          <a:prstGeom prst="line">
            <a:avLst/>
          </a:prstGeom>
          <a:ln w="38100" cap="rnd">
            <a:solidFill>
              <a:srgbClr val="FFFFFF">
                <a:alpha val="24706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7" name="AutoShape 7"/>
          <p:cNvSpPr/>
          <p:nvPr/>
        </p:nvSpPr>
        <p:spPr>
          <a:xfrm flipV="1">
            <a:off x="14916505" y="6793925"/>
            <a:ext cx="0" cy="6492240"/>
          </a:xfrm>
          <a:prstGeom prst="line">
            <a:avLst/>
          </a:prstGeom>
          <a:ln w="38100" cap="rnd">
            <a:solidFill>
              <a:srgbClr val="FFFFFF">
                <a:alpha val="24706"/>
              </a:srgb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1275619" y="2476347"/>
            <a:ext cx="11555891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10800"/>
              </a:lnSpc>
              <a:spcBef>
                <a:spcPct val="0"/>
              </a:spcBef>
            </a:pPr>
            <a:r>
              <a:rPr lang="en-US" sz="9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Summary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noFill/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691498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noFill/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02694" y="5104161"/>
            <a:ext cx="6905007" cy="1047750"/>
            <a:chOff x="0" y="0"/>
            <a:chExt cx="9206676" cy="1397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79942"/>
              <a:ext cx="9206676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have we learned?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37961" y="5042249"/>
            <a:ext cx="953369" cy="1171575"/>
          </a:xfrm>
          <a:custGeom>
            <a:avLst/>
            <a:gdLst/>
            <a:ahLst/>
            <a:cxnLst/>
            <a:rect l="l" t="t" r="r" b="b"/>
            <a:pathLst>
              <a:path w="953369" h="1171575">
                <a:moveTo>
                  <a:pt x="0" y="0"/>
                </a:moveTo>
                <a:lnTo>
                  <a:pt x="953369" y="0"/>
                </a:lnTo>
                <a:lnTo>
                  <a:pt x="953369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643162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noFill/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02694" y="5104161"/>
            <a:ext cx="6905007" cy="1047750"/>
            <a:chOff x="0" y="0"/>
            <a:chExt cx="9206676" cy="1397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79942"/>
              <a:ext cx="9206676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have we learned?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02694" y="6604467"/>
            <a:ext cx="6172492" cy="1047750"/>
            <a:chOff x="0" y="0"/>
            <a:chExt cx="8229989" cy="1397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229989" cy="1397000"/>
              <a:chOff x="0" y="0"/>
              <a:chExt cx="1501304" cy="25483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501304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501304" h="254839">
                    <a:moveTo>
                      <a:pt x="31357" y="0"/>
                    </a:moveTo>
                    <a:lnTo>
                      <a:pt x="1469947" y="0"/>
                    </a:lnTo>
                    <a:cubicBezTo>
                      <a:pt x="1478263" y="0"/>
                      <a:pt x="1486239" y="3304"/>
                      <a:pt x="1492119" y="9184"/>
                    </a:cubicBezTo>
                    <a:cubicBezTo>
                      <a:pt x="1498000" y="15065"/>
                      <a:pt x="1501304" y="23040"/>
                      <a:pt x="1501304" y="31357"/>
                    </a:cubicBezTo>
                    <a:lnTo>
                      <a:pt x="1501304" y="223482"/>
                    </a:lnTo>
                    <a:cubicBezTo>
                      <a:pt x="1501304" y="231799"/>
                      <a:pt x="1498000" y="239774"/>
                      <a:pt x="1492119" y="245655"/>
                    </a:cubicBezTo>
                    <a:cubicBezTo>
                      <a:pt x="1486239" y="251535"/>
                      <a:pt x="1478263" y="254839"/>
                      <a:pt x="1469947" y="254839"/>
                    </a:cubicBezTo>
                    <a:lnTo>
                      <a:pt x="31357" y="254839"/>
                    </a:lnTo>
                    <a:cubicBezTo>
                      <a:pt x="23040" y="254839"/>
                      <a:pt x="15065" y="251535"/>
                      <a:pt x="9184" y="245655"/>
                    </a:cubicBezTo>
                    <a:cubicBezTo>
                      <a:pt x="3304" y="239774"/>
                      <a:pt x="0" y="231799"/>
                      <a:pt x="0" y="223482"/>
                    </a:cubicBezTo>
                    <a:lnTo>
                      <a:pt x="0" y="31357"/>
                    </a:lnTo>
                    <a:cubicBezTo>
                      <a:pt x="0" y="23040"/>
                      <a:pt x="3304" y="15065"/>
                      <a:pt x="9184" y="9184"/>
                    </a:cubicBezTo>
                    <a:cubicBezTo>
                      <a:pt x="15065" y="3304"/>
                      <a:pt x="23040" y="0"/>
                      <a:pt x="31357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0" y="379942"/>
              <a:ext cx="8229989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does it matter?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37961" y="5042249"/>
            <a:ext cx="953369" cy="1171575"/>
          </a:xfrm>
          <a:custGeom>
            <a:avLst/>
            <a:gdLst/>
            <a:ahLst/>
            <a:cxnLst/>
            <a:rect l="l" t="t" r="r" b="b"/>
            <a:pathLst>
              <a:path w="953369" h="1171575">
                <a:moveTo>
                  <a:pt x="0" y="0"/>
                </a:moveTo>
                <a:lnTo>
                  <a:pt x="953369" y="0"/>
                </a:lnTo>
                <a:lnTo>
                  <a:pt x="953369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36970" y="6564566"/>
            <a:ext cx="755666" cy="1171575"/>
          </a:xfrm>
          <a:custGeom>
            <a:avLst/>
            <a:gdLst/>
            <a:ahLst/>
            <a:cxnLst/>
            <a:rect l="l" t="t" r="r" b="b"/>
            <a:pathLst>
              <a:path w="755666" h="1171575">
                <a:moveTo>
                  <a:pt x="0" y="0"/>
                </a:moveTo>
                <a:lnTo>
                  <a:pt x="755666" y="0"/>
                </a:lnTo>
                <a:lnTo>
                  <a:pt x="755666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1971976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02694" y="3608658"/>
            <a:ext cx="5551446" cy="1047750"/>
            <a:chOff x="0" y="0"/>
            <a:chExt cx="7401928" cy="139700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7401928" cy="1397000"/>
              <a:chOff x="0" y="0"/>
              <a:chExt cx="1350250" cy="254839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135025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350250" h="254839">
                    <a:moveTo>
                      <a:pt x="34864" y="0"/>
                    </a:moveTo>
                    <a:lnTo>
                      <a:pt x="1315385" y="0"/>
                    </a:lnTo>
                    <a:cubicBezTo>
                      <a:pt x="1334641" y="0"/>
                      <a:pt x="1350250" y="15609"/>
                      <a:pt x="1350250" y="34864"/>
                    </a:cubicBezTo>
                    <a:lnTo>
                      <a:pt x="1350250" y="219974"/>
                    </a:lnTo>
                    <a:cubicBezTo>
                      <a:pt x="1350250" y="239230"/>
                      <a:pt x="1334641" y="254839"/>
                      <a:pt x="1315385" y="254839"/>
                    </a:cubicBezTo>
                    <a:lnTo>
                      <a:pt x="34864" y="254839"/>
                    </a:lnTo>
                    <a:cubicBezTo>
                      <a:pt x="15609" y="254839"/>
                      <a:pt x="0" y="239230"/>
                      <a:pt x="0" y="219974"/>
                    </a:cubicBezTo>
                    <a:lnTo>
                      <a:pt x="0" y="34864"/>
                    </a:lnTo>
                    <a:cubicBezTo>
                      <a:pt x="0" y="15609"/>
                      <a:pt x="15609" y="0"/>
                      <a:pt x="34864" y="0"/>
                    </a:cubicBezTo>
                    <a:close/>
                  </a:path>
                </a:pathLst>
              </a:custGeom>
              <a:solidFill>
                <a:srgbClr val="1D1D1D"/>
              </a:solidFill>
              <a:ln w="28575" cap="rnd">
                <a:noFill/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79942"/>
              <a:ext cx="7401928" cy="7228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are we here?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2702694" y="5104161"/>
            <a:ext cx="6905007" cy="1047750"/>
            <a:chOff x="0" y="0"/>
            <a:chExt cx="9206676" cy="1397000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0"/>
              <a:ext cx="9206676" cy="1397000"/>
              <a:chOff x="0" y="0"/>
              <a:chExt cx="1679470" cy="254839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1679470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679470" h="254839">
                    <a:moveTo>
                      <a:pt x="28030" y="0"/>
                    </a:moveTo>
                    <a:lnTo>
                      <a:pt x="1651440" y="0"/>
                    </a:lnTo>
                    <a:cubicBezTo>
                      <a:pt x="1666920" y="0"/>
                      <a:pt x="1679470" y="12550"/>
                      <a:pt x="1679470" y="28030"/>
                    </a:cubicBezTo>
                    <a:lnTo>
                      <a:pt x="1679470" y="226809"/>
                    </a:lnTo>
                    <a:cubicBezTo>
                      <a:pt x="1679470" y="242289"/>
                      <a:pt x="1666920" y="254839"/>
                      <a:pt x="1651440" y="254839"/>
                    </a:cubicBezTo>
                    <a:lnTo>
                      <a:pt x="28030" y="254839"/>
                    </a:lnTo>
                    <a:cubicBezTo>
                      <a:pt x="12550" y="254839"/>
                      <a:pt x="0" y="242289"/>
                      <a:pt x="0" y="226809"/>
                    </a:cubicBezTo>
                    <a:lnTo>
                      <a:pt x="0" y="28030"/>
                    </a:lnTo>
                    <a:cubicBezTo>
                      <a:pt x="0" y="12550"/>
                      <a:pt x="12550" y="0"/>
                      <a:pt x="28030" y="0"/>
                    </a:cubicBezTo>
                    <a:close/>
                  </a:path>
                </a:pathLst>
              </a:custGeom>
              <a:solidFill>
                <a:srgbClr val="4F4F4F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0" y="379942"/>
              <a:ext cx="9206676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have we learned?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2702694" y="6604467"/>
            <a:ext cx="6172492" cy="1047750"/>
            <a:chOff x="0" y="0"/>
            <a:chExt cx="8229989" cy="1397000"/>
          </a:xfrm>
        </p:grpSpPr>
        <p:grpSp>
          <p:nvGrpSpPr>
            <p:cNvPr id="11" name="Group 11"/>
            <p:cNvGrpSpPr/>
            <p:nvPr/>
          </p:nvGrpSpPr>
          <p:grpSpPr>
            <a:xfrm>
              <a:off x="0" y="0"/>
              <a:ext cx="8229989" cy="1397000"/>
              <a:chOff x="0" y="0"/>
              <a:chExt cx="1501304" cy="254839"/>
            </a:xfrm>
          </p:grpSpPr>
          <p:sp>
            <p:nvSpPr>
              <p:cNvPr id="12" name="Freeform 12"/>
              <p:cNvSpPr/>
              <p:nvPr/>
            </p:nvSpPr>
            <p:spPr>
              <a:xfrm>
                <a:off x="0" y="0"/>
                <a:ext cx="1501304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501304" h="254839">
                    <a:moveTo>
                      <a:pt x="31357" y="0"/>
                    </a:moveTo>
                    <a:lnTo>
                      <a:pt x="1469947" y="0"/>
                    </a:lnTo>
                    <a:cubicBezTo>
                      <a:pt x="1478263" y="0"/>
                      <a:pt x="1486239" y="3304"/>
                      <a:pt x="1492119" y="9184"/>
                    </a:cubicBezTo>
                    <a:cubicBezTo>
                      <a:pt x="1498000" y="15065"/>
                      <a:pt x="1501304" y="23040"/>
                      <a:pt x="1501304" y="31357"/>
                    </a:cubicBezTo>
                    <a:lnTo>
                      <a:pt x="1501304" y="223482"/>
                    </a:lnTo>
                    <a:cubicBezTo>
                      <a:pt x="1501304" y="231799"/>
                      <a:pt x="1498000" y="239774"/>
                      <a:pt x="1492119" y="245655"/>
                    </a:cubicBezTo>
                    <a:cubicBezTo>
                      <a:pt x="1486239" y="251535"/>
                      <a:pt x="1478263" y="254839"/>
                      <a:pt x="1469947" y="254839"/>
                    </a:cubicBezTo>
                    <a:lnTo>
                      <a:pt x="31357" y="254839"/>
                    </a:lnTo>
                    <a:cubicBezTo>
                      <a:pt x="23040" y="254839"/>
                      <a:pt x="15065" y="251535"/>
                      <a:pt x="9184" y="245655"/>
                    </a:cubicBezTo>
                    <a:cubicBezTo>
                      <a:pt x="3304" y="239774"/>
                      <a:pt x="0" y="231799"/>
                      <a:pt x="0" y="223482"/>
                    </a:cubicBezTo>
                    <a:lnTo>
                      <a:pt x="0" y="31357"/>
                    </a:lnTo>
                    <a:cubicBezTo>
                      <a:pt x="0" y="23040"/>
                      <a:pt x="3304" y="15065"/>
                      <a:pt x="9184" y="9184"/>
                    </a:cubicBezTo>
                    <a:cubicBezTo>
                      <a:pt x="15065" y="3304"/>
                      <a:pt x="23040" y="0"/>
                      <a:pt x="31357" y="0"/>
                    </a:cubicBezTo>
                    <a:close/>
                  </a:path>
                </a:pathLst>
              </a:custGeom>
              <a:solidFill>
                <a:srgbClr val="939393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3" name="TextBox 13"/>
            <p:cNvSpPr txBox="1"/>
            <p:nvPr/>
          </p:nvSpPr>
          <p:spPr>
            <a:xfrm>
              <a:off x="0" y="379942"/>
              <a:ext cx="8229989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Why does it matter?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2702694" y="8148480"/>
            <a:ext cx="7987856" cy="1047750"/>
            <a:chOff x="0" y="0"/>
            <a:chExt cx="10650474" cy="1397000"/>
          </a:xfrm>
        </p:grpSpPr>
        <p:grpSp>
          <p:nvGrpSpPr>
            <p:cNvPr id="15" name="Group 15"/>
            <p:cNvGrpSpPr/>
            <p:nvPr/>
          </p:nvGrpSpPr>
          <p:grpSpPr>
            <a:xfrm>
              <a:off x="0" y="0"/>
              <a:ext cx="10650474" cy="1397000"/>
              <a:chOff x="0" y="0"/>
              <a:chExt cx="1942845" cy="254839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1942845" cy="254839"/>
              </a:xfrm>
              <a:custGeom>
                <a:avLst/>
                <a:gdLst/>
                <a:ahLst/>
                <a:cxnLst/>
                <a:rect l="l" t="t" r="r" b="b"/>
                <a:pathLst>
                  <a:path w="1942845" h="254839">
                    <a:moveTo>
                      <a:pt x="24230" y="0"/>
                    </a:moveTo>
                    <a:lnTo>
                      <a:pt x="1918615" y="0"/>
                    </a:lnTo>
                    <a:cubicBezTo>
                      <a:pt x="1931997" y="0"/>
                      <a:pt x="1942845" y="10848"/>
                      <a:pt x="1942845" y="24230"/>
                    </a:cubicBezTo>
                    <a:lnTo>
                      <a:pt x="1942845" y="230609"/>
                    </a:lnTo>
                    <a:cubicBezTo>
                      <a:pt x="1942845" y="237035"/>
                      <a:pt x="1940292" y="243198"/>
                      <a:pt x="1935748" y="247742"/>
                    </a:cubicBezTo>
                    <a:cubicBezTo>
                      <a:pt x="1931204" y="252286"/>
                      <a:pt x="1925041" y="254839"/>
                      <a:pt x="1918615" y="254839"/>
                    </a:cubicBezTo>
                    <a:lnTo>
                      <a:pt x="24230" y="254839"/>
                    </a:lnTo>
                    <a:cubicBezTo>
                      <a:pt x="17804" y="254839"/>
                      <a:pt x="11641" y="252286"/>
                      <a:pt x="7097" y="247742"/>
                    </a:cubicBezTo>
                    <a:cubicBezTo>
                      <a:pt x="2553" y="243198"/>
                      <a:pt x="0" y="237035"/>
                      <a:pt x="0" y="230609"/>
                    </a:cubicBezTo>
                    <a:lnTo>
                      <a:pt x="0" y="24230"/>
                    </a:lnTo>
                    <a:cubicBezTo>
                      <a:pt x="0" y="17804"/>
                      <a:pt x="2553" y="11641"/>
                      <a:pt x="7097" y="7097"/>
                    </a:cubicBezTo>
                    <a:cubicBezTo>
                      <a:pt x="11641" y="2553"/>
                      <a:pt x="17804" y="0"/>
                      <a:pt x="24230" y="0"/>
                    </a:cubicBezTo>
                    <a:close/>
                  </a:path>
                </a:pathLst>
              </a:custGeom>
              <a:solidFill>
                <a:srgbClr val="CFCDCD"/>
              </a:solidFill>
              <a:ln cap="rnd">
                <a:noFill/>
                <a:prstDash val="solid"/>
                <a:round/>
              </a:ln>
            </p:spPr>
          </p:sp>
        </p:grpSp>
        <p:sp>
          <p:nvSpPr>
            <p:cNvPr id="17" name="TextBox 17"/>
            <p:cNvSpPr txBox="1"/>
            <p:nvPr/>
          </p:nvSpPr>
          <p:spPr>
            <a:xfrm>
              <a:off x="0" y="379942"/>
              <a:ext cx="10650474" cy="722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>
                  <a:solidFill>
                    <a:srgbClr val="000000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  What should happen next?</a:t>
              </a:r>
            </a:p>
          </p:txBody>
        </p:sp>
      </p:grpSp>
      <p:sp>
        <p:nvSpPr>
          <p:cNvPr id="18" name="Freeform 18"/>
          <p:cNvSpPr/>
          <p:nvPr/>
        </p:nvSpPr>
        <p:spPr>
          <a:xfrm>
            <a:off x="1028700" y="3498078"/>
            <a:ext cx="1171891" cy="1171891"/>
          </a:xfrm>
          <a:custGeom>
            <a:avLst/>
            <a:gdLst/>
            <a:ahLst/>
            <a:cxnLst/>
            <a:rect l="l" t="t" r="r" b="b"/>
            <a:pathLst>
              <a:path w="1171891" h="1171891">
                <a:moveTo>
                  <a:pt x="0" y="0"/>
                </a:moveTo>
                <a:lnTo>
                  <a:pt x="1171891" y="0"/>
                </a:lnTo>
                <a:lnTo>
                  <a:pt x="1171891" y="1171890"/>
                </a:lnTo>
                <a:lnTo>
                  <a:pt x="0" y="117189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29016" y="8086725"/>
            <a:ext cx="1171575" cy="1171575"/>
          </a:xfrm>
          <a:custGeom>
            <a:avLst/>
            <a:gdLst/>
            <a:ahLst/>
            <a:cxnLst/>
            <a:rect l="l" t="t" r="r" b="b"/>
            <a:pathLst>
              <a:path w="1171575" h="1171575">
                <a:moveTo>
                  <a:pt x="0" y="0"/>
                </a:moveTo>
                <a:lnTo>
                  <a:pt x="1171575" y="0"/>
                </a:lnTo>
                <a:lnTo>
                  <a:pt x="1171575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37961" y="5042249"/>
            <a:ext cx="953369" cy="1171575"/>
          </a:xfrm>
          <a:custGeom>
            <a:avLst/>
            <a:gdLst/>
            <a:ahLst/>
            <a:cxnLst/>
            <a:rect l="l" t="t" r="r" b="b"/>
            <a:pathLst>
              <a:path w="953369" h="1171575">
                <a:moveTo>
                  <a:pt x="0" y="0"/>
                </a:moveTo>
                <a:lnTo>
                  <a:pt x="953369" y="0"/>
                </a:lnTo>
                <a:lnTo>
                  <a:pt x="953369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236970" y="6564566"/>
            <a:ext cx="755666" cy="1171575"/>
          </a:xfrm>
          <a:custGeom>
            <a:avLst/>
            <a:gdLst/>
            <a:ahLst/>
            <a:cxnLst/>
            <a:rect l="l" t="t" r="r" b="b"/>
            <a:pathLst>
              <a:path w="755666" h="1171575">
                <a:moveTo>
                  <a:pt x="0" y="0"/>
                </a:moveTo>
                <a:lnTo>
                  <a:pt x="755666" y="0"/>
                </a:lnTo>
                <a:lnTo>
                  <a:pt x="755666" y="1171575"/>
                </a:lnTo>
                <a:lnTo>
                  <a:pt x="0" y="1171575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</p:sp>
      <p:grpSp>
        <p:nvGrpSpPr>
          <p:cNvPr id="22" name="Group 22"/>
          <p:cNvGrpSpPr/>
          <p:nvPr/>
        </p:nvGrpSpPr>
        <p:grpSpPr>
          <a:xfrm>
            <a:off x="1028700" y="1028700"/>
            <a:ext cx="17418811" cy="1481463"/>
            <a:chOff x="0" y="0"/>
            <a:chExt cx="23225081" cy="1975284"/>
          </a:xfrm>
        </p:grpSpPr>
        <p:grpSp>
          <p:nvGrpSpPr>
            <p:cNvPr id="23" name="Group 23"/>
            <p:cNvGrpSpPr/>
            <p:nvPr/>
          </p:nvGrpSpPr>
          <p:grpSpPr>
            <a:xfrm>
              <a:off x="0" y="0"/>
              <a:ext cx="23225081" cy="1975284"/>
              <a:chOff x="0" y="0"/>
              <a:chExt cx="13572335" cy="1154322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13572334" cy="1154322"/>
              </a:xfrm>
              <a:custGeom>
                <a:avLst/>
                <a:gdLst/>
                <a:ahLst/>
                <a:cxnLst/>
                <a:rect l="l" t="t" r="r" b="b"/>
                <a:pathLst>
                  <a:path w="13572334" h="1154322">
                    <a:moveTo>
                      <a:pt x="8889" y="0"/>
                    </a:moveTo>
                    <a:lnTo>
                      <a:pt x="13563445" y="0"/>
                    </a:lnTo>
                    <a:cubicBezTo>
                      <a:pt x="13565803" y="0"/>
                      <a:pt x="13568063" y="937"/>
                      <a:pt x="13569731" y="2604"/>
                    </a:cubicBezTo>
                    <a:cubicBezTo>
                      <a:pt x="13571398" y="4271"/>
                      <a:pt x="13572334" y="6532"/>
                      <a:pt x="13572334" y="8889"/>
                    </a:cubicBezTo>
                    <a:lnTo>
                      <a:pt x="13572334" y="1145432"/>
                    </a:lnTo>
                    <a:cubicBezTo>
                      <a:pt x="13572334" y="1150342"/>
                      <a:pt x="13568355" y="1154322"/>
                      <a:pt x="13563445" y="1154322"/>
                    </a:cubicBezTo>
                    <a:lnTo>
                      <a:pt x="8889" y="1154322"/>
                    </a:lnTo>
                    <a:cubicBezTo>
                      <a:pt x="6532" y="1154322"/>
                      <a:pt x="4271" y="1153385"/>
                      <a:pt x="2604" y="1151718"/>
                    </a:cubicBezTo>
                    <a:cubicBezTo>
                      <a:pt x="937" y="1150051"/>
                      <a:pt x="0" y="1147790"/>
                      <a:pt x="0" y="1145432"/>
                    </a:cubicBezTo>
                    <a:lnTo>
                      <a:pt x="0" y="8889"/>
                    </a:lnTo>
                    <a:cubicBezTo>
                      <a:pt x="0" y="6532"/>
                      <a:pt x="937" y="4271"/>
                      <a:pt x="2604" y="2604"/>
                    </a:cubicBezTo>
                    <a:cubicBezTo>
                      <a:pt x="4271" y="937"/>
                      <a:pt x="6532" y="0"/>
                      <a:pt x="8889" y="0"/>
                    </a:cubicBezTo>
                    <a:close/>
                  </a:path>
                </a:pathLst>
              </a:custGeom>
              <a:solidFill>
                <a:srgbClr val="000000"/>
              </a:solidFill>
            </p:spPr>
          </p:sp>
        </p:grpSp>
        <p:sp>
          <p:nvSpPr>
            <p:cNvPr id="25" name="TextBox 25"/>
            <p:cNvSpPr txBox="1"/>
            <p:nvPr/>
          </p:nvSpPr>
          <p:spPr>
            <a:xfrm>
              <a:off x="209133" y="162795"/>
              <a:ext cx="21899069" cy="16256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ctr">
                <a:lnSpc>
                  <a:spcPts val="9600"/>
                </a:lnSpc>
                <a:spcBef>
                  <a:spcPct val="0"/>
                </a:spcBef>
              </a:pPr>
              <a:r>
                <a:rPr lang="en-US" sz="8000" b="1">
                  <a:solidFill>
                    <a:srgbClr val="F1F1F1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The Four Question Framework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261456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061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8700" y="1471176"/>
            <a:ext cx="16230600" cy="6096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600"/>
              </a:lnSpc>
            </a:pPr>
            <a:r>
              <a:rPr lang="en-US" sz="8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Great analytics shouldn’t end with an insight.</a:t>
            </a:r>
          </a:p>
          <a:p>
            <a:pPr algn="l">
              <a:lnSpc>
                <a:spcPts val="9600"/>
              </a:lnSpc>
            </a:pPr>
            <a:endParaRPr lang="en-US" sz="8000" b="1" dirty="0">
              <a:solidFill>
                <a:srgbClr val="FFFFFF"/>
              </a:solidFill>
              <a:latin typeface="Montserrat Bold"/>
              <a:ea typeface="Montserrat Bold"/>
              <a:cs typeface="Montserrat Bold"/>
              <a:sym typeface="Montserrat Bold"/>
            </a:endParaRPr>
          </a:p>
          <a:p>
            <a:pPr marL="0" lvl="0" indent="0" algn="l">
              <a:lnSpc>
                <a:spcPts val="96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It should end with someone doing something differently.</a:t>
            </a:r>
          </a:p>
        </p:txBody>
      </p:sp>
      <p:sp>
        <p:nvSpPr>
          <p:cNvPr id="3" name="Freeform 3"/>
          <p:cNvSpPr/>
          <p:nvPr/>
        </p:nvSpPr>
        <p:spPr>
          <a:xfrm>
            <a:off x="13529942" y="7252702"/>
            <a:ext cx="7912325" cy="7912325"/>
          </a:xfrm>
          <a:custGeom>
            <a:avLst/>
            <a:gdLst/>
            <a:ahLst/>
            <a:cxnLst/>
            <a:rect l="l" t="t" r="r" b="b"/>
            <a:pathLst>
              <a:path w="7912325" h="7912325">
                <a:moveTo>
                  <a:pt x="0" y="0"/>
                </a:moveTo>
                <a:lnTo>
                  <a:pt x="7912324" y="0"/>
                </a:lnTo>
                <a:lnTo>
                  <a:pt x="7912324" y="7912325"/>
                </a:lnTo>
                <a:lnTo>
                  <a:pt x="0" y="79123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42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72421" y="-3228079"/>
            <a:ext cx="16743158" cy="16743158"/>
          </a:xfrm>
          <a:custGeom>
            <a:avLst/>
            <a:gdLst/>
            <a:ahLst/>
            <a:cxnLst/>
            <a:rect l="l" t="t" r="r" b="b"/>
            <a:pathLst>
              <a:path w="16743158" h="16743158">
                <a:moveTo>
                  <a:pt x="0" y="0"/>
                </a:moveTo>
                <a:lnTo>
                  <a:pt x="16743158" y="0"/>
                </a:lnTo>
                <a:lnTo>
                  <a:pt x="16743158" y="16743158"/>
                </a:lnTo>
                <a:lnTo>
                  <a:pt x="0" y="1674315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2623007" y="3041123"/>
            <a:ext cx="13041985" cy="1371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  <a:spcBef>
                <a:spcPct val="0"/>
              </a:spcBef>
            </a:pPr>
            <a:r>
              <a:rPr lang="en-US" sz="9000" b="1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Questions?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29851" y="7089547"/>
            <a:ext cx="8628298" cy="2168754"/>
            <a:chOff x="0" y="0"/>
            <a:chExt cx="11504398" cy="194074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0"/>
              <a:ext cx="11504398" cy="1940740"/>
              <a:chOff x="0" y="0"/>
              <a:chExt cx="2098617" cy="354027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2098617" cy="354027"/>
              </a:xfrm>
              <a:custGeom>
                <a:avLst/>
                <a:gdLst/>
                <a:ahLst/>
                <a:cxnLst/>
                <a:rect l="l" t="t" r="r" b="b"/>
                <a:pathLst>
                  <a:path w="2098617" h="354027">
                    <a:moveTo>
                      <a:pt x="89727" y="0"/>
                    </a:moveTo>
                    <a:lnTo>
                      <a:pt x="2008890" y="0"/>
                    </a:lnTo>
                    <a:cubicBezTo>
                      <a:pt x="2058445" y="0"/>
                      <a:pt x="2098617" y="40172"/>
                      <a:pt x="2098617" y="89727"/>
                    </a:cubicBezTo>
                    <a:lnTo>
                      <a:pt x="2098617" y="264300"/>
                    </a:lnTo>
                    <a:cubicBezTo>
                      <a:pt x="2098617" y="288097"/>
                      <a:pt x="2089164" y="310920"/>
                      <a:pt x="2072336" y="327747"/>
                    </a:cubicBezTo>
                    <a:cubicBezTo>
                      <a:pt x="2055509" y="344574"/>
                      <a:pt x="2032687" y="354027"/>
                      <a:pt x="2008890" y="354027"/>
                    </a:cubicBezTo>
                    <a:lnTo>
                      <a:pt x="89727" y="354027"/>
                    </a:lnTo>
                    <a:cubicBezTo>
                      <a:pt x="65930" y="354027"/>
                      <a:pt x="43108" y="344574"/>
                      <a:pt x="26280" y="327747"/>
                    </a:cubicBezTo>
                    <a:cubicBezTo>
                      <a:pt x="9453" y="310920"/>
                      <a:pt x="0" y="288097"/>
                      <a:pt x="0" y="264300"/>
                    </a:cubicBezTo>
                    <a:lnTo>
                      <a:pt x="0" y="89727"/>
                    </a:lnTo>
                    <a:cubicBezTo>
                      <a:pt x="0" y="65930"/>
                      <a:pt x="9453" y="43108"/>
                      <a:pt x="26280" y="26280"/>
                    </a:cubicBezTo>
                    <a:cubicBezTo>
                      <a:pt x="43108" y="9453"/>
                      <a:pt x="65930" y="0"/>
                      <a:pt x="89727" y="0"/>
                    </a:cubicBezTo>
                    <a:close/>
                  </a:path>
                </a:pathLst>
              </a:custGeom>
              <a:solidFill>
                <a:srgbClr val="06090F"/>
              </a:solidFill>
              <a:ln w="28575" cap="rnd">
                <a:solidFill>
                  <a:srgbClr val="000000"/>
                </a:solidFill>
                <a:prstDash val="solid"/>
                <a:round/>
              </a:ln>
            </p:spPr>
          </p:sp>
        </p:grpSp>
        <p:sp>
          <p:nvSpPr>
            <p:cNvPr id="5" name="TextBox 5"/>
            <p:cNvSpPr txBox="1"/>
            <p:nvPr/>
          </p:nvSpPr>
          <p:spPr>
            <a:xfrm>
              <a:off x="0" y="315262"/>
              <a:ext cx="11504398" cy="137709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999"/>
                </a:lnSpc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Tom Price</a:t>
              </a:r>
            </a:p>
            <a:p>
              <a:pPr algn="ctr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</a:rPr>
                <a:t>Senior Commercial Manager</a:t>
              </a:r>
            </a:p>
            <a:p>
              <a:pPr algn="ctr">
                <a:lnSpc>
                  <a:spcPts val="3999"/>
                </a:lnSpc>
                <a:spcBef>
                  <a:spcPct val="0"/>
                </a:spcBef>
              </a:pPr>
              <a:r>
                <a:rPr lang="en-US" sz="3999" b="1" dirty="0">
                  <a:solidFill>
                    <a:srgbClr val="FFFFFF"/>
                  </a:solidFill>
                  <a:latin typeface="Montserrat Bold"/>
                  <a:ea typeface="Montserrat Bold"/>
                  <a:cs typeface="Montserrat Bold"/>
                  <a:sym typeface="Montserrat Bold"/>
                  <a:hlinkClick r:id="rId3"/>
                </a:rPr>
                <a:t>linkedin.com/in/tomgprice/</a:t>
              </a:r>
              <a:endParaRPr lang="en-US" sz="3999" b="1" dirty="0">
                <a:solidFill>
                  <a:srgbClr val="FFFFFF"/>
                </a:solidFill>
                <a:latin typeface="Montserrat Bold"/>
                <a:ea typeface="Montserrat Bold"/>
                <a:cs typeface="Montserrat Bold"/>
                <a:sym typeface="Montserrat Bold"/>
              </a:endParaRP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6806152" y="2330839"/>
            <a:ext cx="4675691" cy="4675691"/>
            <a:chOff x="0" y="0"/>
            <a:chExt cx="13716000" cy="137160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716000" cy="13716000"/>
            </a:xfrm>
            <a:custGeom>
              <a:avLst/>
              <a:gdLst/>
              <a:ahLst/>
              <a:cxnLst/>
              <a:rect l="l" t="t" r="r" b="b"/>
              <a:pathLst>
                <a:path w="13716000" h="13716000">
                  <a:moveTo>
                    <a:pt x="6858000" y="0"/>
                  </a:moveTo>
                  <a:cubicBezTo>
                    <a:pt x="3070431" y="0"/>
                    <a:pt x="0" y="3070431"/>
                    <a:pt x="0" y="6858000"/>
                  </a:cubicBezTo>
                  <a:cubicBezTo>
                    <a:pt x="0" y="10645569"/>
                    <a:pt x="3070431" y="13716000"/>
                    <a:pt x="6858000" y="13716000"/>
                  </a:cubicBezTo>
                  <a:cubicBezTo>
                    <a:pt x="10645569" y="13716000"/>
                    <a:pt x="13716000" y="10645569"/>
                    <a:pt x="13716000" y="6858000"/>
                  </a:cubicBezTo>
                  <a:cubicBezTo>
                    <a:pt x="13716000" y="3070431"/>
                    <a:pt x="10645569" y="0"/>
                    <a:pt x="6858000" y="0"/>
                  </a:cubicBezTo>
                  <a:close/>
                </a:path>
              </a:pathLst>
            </a:custGeom>
            <a:blipFill>
              <a:blip r:embed="rId4"/>
              <a:stretch>
                <a:fillRect l="-12500" r="-12500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9938" y="1028623"/>
            <a:ext cx="18248121" cy="1219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600"/>
              </a:lnSpc>
              <a:spcBef>
                <a:spcPct val="0"/>
              </a:spcBef>
            </a:pPr>
            <a:r>
              <a:rPr lang="en-US" sz="8000" b="1" dirty="0">
                <a:solidFill>
                  <a:srgbClr val="4F4F4F"/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Thanks for listening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ChatGPT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Calibri Light"/>
      <a:ea typeface="Calibri Light"/>
      <a:cs typeface="Calibri Light"/>
    </a:majorFont>
    <a:minorFont>
      <a:latin typeface="Calibri"/>
      <a:ea typeface="Calibri"/>
      <a:cs typeface="Calibri"/>
    </a:minorFont>
  </a:fontScheme>
  <a:fmtScheme name="ChatGPT">
    <a:fillStyleLst>
      <a:solidFill>
        <a:schemeClr val="phClr"/>
      </a:solidFill>
      <a:gradFill>
        <a:gsLst>
          <a:gs pos="0">
            <a:schemeClr val="phClr">
              <a:tint val="67000"/>
              <a:lumMod val="110000"/>
              <a:satMod val="105000"/>
            </a:schemeClr>
          </a:gs>
          <a:gs pos="50000">
            <a:schemeClr val="phClr">
              <a:tint val="73000"/>
              <a:lumMod val="105000"/>
              <a:satMod val="103000"/>
            </a:schemeClr>
          </a:gs>
          <a:gs pos="100000">
            <a:schemeClr val="phClr">
              <a:tint val="81000"/>
              <a:lumMod val="105000"/>
              <a:satMod val="109000"/>
            </a:schemeClr>
          </a:gs>
        </a:gsLst>
        <a:lin ang="5400000" scaled="0"/>
      </a:gradFill>
      <a:gradFill>
        <a:gsLst>
          <a:gs pos="0">
            <a:schemeClr val="phClr">
              <a:tint val="94000"/>
              <a:lumMod val="102000"/>
              <a:satMod val="103000"/>
            </a:schemeClr>
          </a:gs>
          <a:gs pos="50000">
            <a:schemeClr val="phClr">
              <a:shade val="100000"/>
              <a:lumMod val="100000"/>
              <a:satMod val="110000"/>
            </a:schemeClr>
          </a:gs>
          <a:gs pos="100000">
            <a:schemeClr val="phClr">
              <a:shade val="78000"/>
              <a:lumMod val="99000"/>
              <a:satMod val="120000"/>
            </a:schemeClr>
          </a:gs>
        </a:gsLst>
        <a:lin ang="5400000" scaled="0"/>
      </a:gradFill>
    </a:fillStyleLst>
    <a:lnStyleLst>
      <a:ln w="12700">
        <a:solidFill>
          <a:schemeClr val="phClr"/>
        </a:solidFill>
        <a:prstDash val="solid"/>
      </a:ln>
      <a:ln w="19050">
        <a:solidFill>
          <a:schemeClr val="phClr"/>
        </a:solidFill>
        <a:prstDash val="solid"/>
      </a:ln>
      <a:ln w="25400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>
        <a:gsLst>
          <a:gs pos="0">
            <a:schemeClr val="phClr">
              <a:tint val="93000"/>
              <a:shade val="98000"/>
              <a:lumMod val="102000"/>
              <a:satMod val="150000"/>
            </a:schemeClr>
          </a:gs>
          <a:gs pos="50000">
            <a:schemeClr val="phClr">
              <a:tint val="98000"/>
              <a:shade val="90000"/>
              <a:lumMod val="103000"/>
              <a:satMod val="130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ChatGPT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Calibri Light"/>
      <a:ea typeface="Calibri Light"/>
      <a:cs typeface="Calibri Light"/>
    </a:majorFont>
    <a:minorFont>
      <a:latin typeface="Calibri"/>
      <a:ea typeface="Calibri"/>
      <a:cs typeface="Calibri"/>
    </a:minorFont>
  </a:fontScheme>
  <a:fmtScheme name="ChatGPT">
    <a:fillStyleLst>
      <a:solidFill>
        <a:schemeClr val="phClr"/>
      </a:solidFill>
      <a:gradFill>
        <a:gsLst>
          <a:gs pos="0">
            <a:schemeClr val="phClr">
              <a:tint val="67000"/>
              <a:lumMod val="110000"/>
              <a:satMod val="105000"/>
            </a:schemeClr>
          </a:gs>
          <a:gs pos="50000">
            <a:schemeClr val="phClr">
              <a:tint val="73000"/>
              <a:lumMod val="105000"/>
              <a:satMod val="103000"/>
            </a:schemeClr>
          </a:gs>
          <a:gs pos="100000">
            <a:schemeClr val="phClr">
              <a:tint val="81000"/>
              <a:lumMod val="105000"/>
              <a:satMod val="109000"/>
            </a:schemeClr>
          </a:gs>
        </a:gsLst>
        <a:lin ang="5400000" scaled="0"/>
      </a:gradFill>
      <a:gradFill>
        <a:gsLst>
          <a:gs pos="0">
            <a:schemeClr val="phClr">
              <a:tint val="94000"/>
              <a:lumMod val="102000"/>
              <a:satMod val="103000"/>
            </a:schemeClr>
          </a:gs>
          <a:gs pos="50000">
            <a:schemeClr val="phClr">
              <a:shade val="100000"/>
              <a:lumMod val="100000"/>
              <a:satMod val="110000"/>
            </a:schemeClr>
          </a:gs>
          <a:gs pos="100000">
            <a:schemeClr val="phClr">
              <a:shade val="78000"/>
              <a:lumMod val="99000"/>
              <a:satMod val="120000"/>
            </a:schemeClr>
          </a:gs>
        </a:gsLst>
        <a:lin ang="5400000" scaled="0"/>
      </a:gradFill>
    </a:fillStyleLst>
    <a:lnStyleLst>
      <a:ln w="12700">
        <a:solidFill>
          <a:schemeClr val="phClr"/>
        </a:solidFill>
        <a:prstDash val="solid"/>
      </a:ln>
      <a:ln w="19050">
        <a:solidFill>
          <a:schemeClr val="phClr"/>
        </a:solidFill>
        <a:prstDash val="solid"/>
      </a:ln>
      <a:ln w="25400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>
        <a:gsLst>
          <a:gs pos="0">
            <a:schemeClr val="phClr">
              <a:tint val="93000"/>
              <a:shade val="98000"/>
              <a:lumMod val="102000"/>
              <a:satMod val="150000"/>
            </a:schemeClr>
          </a:gs>
          <a:gs pos="50000">
            <a:schemeClr val="phClr">
              <a:tint val="98000"/>
              <a:shade val="90000"/>
              <a:lumMod val="103000"/>
              <a:satMod val="130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ChatGPT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Calibri Light"/>
      <a:ea typeface="Calibri Light"/>
      <a:cs typeface="Calibri Light"/>
    </a:majorFont>
    <a:minorFont>
      <a:latin typeface="Calibri"/>
      <a:ea typeface="Calibri"/>
      <a:cs typeface="Calibri"/>
    </a:minorFont>
  </a:fontScheme>
  <a:fmtScheme name="ChatGPT">
    <a:fillStyleLst>
      <a:solidFill>
        <a:schemeClr val="phClr"/>
      </a:solidFill>
      <a:gradFill>
        <a:gsLst>
          <a:gs pos="0">
            <a:schemeClr val="phClr">
              <a:tint val="67000"/>
              <a:lumMod val="110000"/>
              <a:satMod val="105000"/>
            </a:schemeClr>
          </a:gs>
          <a:gs pos="50000">
            <a:schemeClr val="phClr">
              <a:tint val="73000"/>
              <a:lumMod val="105000"/>
              <a:satMod val="103000"/>
            </a:schemeClr>
          </a:gs>
          <a:gs pos="100000">
            <a:schemeClr val="phClr">
              <a:tint val="81000"/>
              <a:lumMod val="105000"/>
              <a:satMod val="109000"/>
            </a:schemeClr>
          </a:gs>
        </a:gsLst>
        <a:lin ang="5400000" scaled="0"/>
      </a:gradFill>
      <a:gradFill>
        <a:gsLst>
          <a:gs pos="0">
            <a:schemeClr val="phClr">
              <a:tint val="94000"/>
              <a:lumMod val="102000"/>
              <a:satMod val="103000"/>
            </a:schemeClr>
          </a:gs>
          <a:gs pos="50000">
            <a:schemeClr val="phClr">
              <a:shade val="100000"/>
              <a:lumMod val="100000"/>
              <a:satMod val="110000"/>
            </a:schemeClr>
          </a:gs>
          <a:gs pos="100000">
            <a:schemeClr val="phClr">
              <a:shade val="78000"/>
              <a:lumMod val="99000"/>
              <a:satMod val="120000"/>
            </a:schemeClr>
          </a:gs>
        </a:gsLst>
        <a:lin ang="5400000" scaled="0"/>
      </a:gradFill>
    </a:fillStyleLst>
    <a:lnStyleLst>
      <a:ln w="12700">
        <a:solidFill>
          <a:schemeClr val="phClr"/>
        </a:solidFill>
        <a:prstDash val="solid"/>
      </a:ln>
      <a:ln w="19050">
        <a:solidFill>
          <a:schemeClr val="phClr"/>
        </a:solidFill>
        <a:prstDash val="solid"/>
      </a:ln>
      <a:ln w="25400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>
        <a:gsLst>
          <a:gs pos="0">
            <a:schemeClr val="phClr">
              <a:tint val="93000"/>
              <a:shade val="98000"/>
              <a:lumMod val="102000"/>
              <a:satMod val="150000"/>
            </a:schemeClr>
          </a:gs>
          <a:gs pos="50000">
            <a:schemeClr val="phClr">
              <a:tint val="98000"/>
              <a:shade val="90000"/>
              <a:lumMod val="103000"/>
              <a:satMod val="130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ChatGPT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Calibri Light"/>
      <a:ea typeface="Calibri Light"/>
      <a:cs typeface="Calibri Light"/>
    </a:majorFont>
    <a:minorFont>
      <a:latin typeface="Calibri"/>
      <a:ea typeface="Calibri"/>
      <a:cs typeface="Calibri"/>
    </a:minorFont>
  </a:fontScheme>
  <a:fmtScheme name="ChatGPT">
    <a:fillStyleLst>
      <a:solidFill>
        <a:schemeClr val="phClr"/>
      </a:solidFill>
      <a:gradFill>
        <a:gsLst>
          <a:gs pos="0">
            <a:schemeClr val="phClr">
              <a:tint val="67000"/>
              <a:lumMod val="110000"/>
              <a:satMod val="105000"/>
            </a:schemeClr>
          </a:gs>
          <a:gs pos="50000">
            <a:schemeClr val="phClr">
              <a:tint val="73000"/>
              <a:lumMod val="105000"/>
              <a:satMod val="103000"/>
            </a:schemeClr>
          </a:gs>
          <a:gs pos="100000">
            <a:schemeClr val="phClr">
              <a:tint val="81000"/>
              <a:lumMod val="105000"/>
              <a:satMod val="109000"/>
            </a:schemeClr>
          </a:gs>
        </a:gsLst>
        <a:lin ang="5400000" scaled="0"/>
      </a:gradFill>
      <a:gradFill>
        <a:gsLst>
          <a:gs pos="0">
            <a:schemeClr val="phClr">
              <a:tint val="94000"/>
              <a:lumMod val="102000"/>
              <a:satMod val="103000"/>
            </a:schemeClr>
          </a:gs>
          <a:gs pos="50000">
            <a:schemeClr val="phClr">
              <a:shade val="100000"/>
              <a:lumMod val="100000"/>
              <a:satMod val="110000"/>
            </a:schemeClr>
          </a:gs>
          <a:gs pos="100000">
            <a:schemeClr val="phClr">
              <a:shade val="78000"/>
              <a:lumMod val="99000"/>
              <a:satMod val="120000"/>
            </a:schemeClr>
          </a:gs>
        </a:gsLst>
        <a:lin ang="5400000" scaled="0"/>
      </a:gradFill>
    </a:fillStyleLst>
    <a:lnStyleLst>
      <a:ln w="12700">
        <a:solidFill>
          <a:schemeClr val="phClr"/>
        </a:solidFill>
        <a:prstDash val="solid"/>
      </a:ln>
      <a:ln w="19050">
        <a:solidFill>
          <a:schemeClr val="phClr"/>
        </a:solidFill>
        <a:prstDash val="solid"/>
      </a:ln>
      <a:ln w="25400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>
        <a:gsLst>
          <a:gs pos="0">
            <a:schemeClr val="phClr">
              <a:tint val="93000"/>
              <a:shade val="98000"/>
              <a:lumMod val="102000"/>
              <a:satMod val="150000"/>
            </a:schemeClr>
          </a:gs>
          <a:gs pos="50000">
            <a:schemeClr val="phClr">
              <a:tint val="98000"/>
              <a:shade val="90000"/>
              <a:lumMod val="103000"/>
              <a:satMod val="130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ChatGPT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  <a:fontScheme name="Office">
    <a:majorFont>
      <a:latin typeface="Calibri Light"/>
      <a:ea typeface="Calibri Light"/>
      <a:cs typeface="Calibri Light"/>
    </a:majorFont>
    <a:minorFont>
      <a:latin typeface="Calibri"/>
      <a:ea typeface="Calibri"/>
      <a:cs typeface="Calibri"/>
    </a:minorFont>
  </a:fontScheme>
  <a:fmtScheme name="ChatGPT">
    <a:fillStyleLst>
      <a:solidFill>
        <a:schemeClr val="phClr"/>
      </a:solidFill>
      <a:gradFill>
        <a:gsLst>
          <a:gs pos="0">
            <a:schemeClr val="phClr">
              <a:tint val="67000"/>
              <a:lumMod val="110000"/>
              <a:satMod val="105000"/>
            </a:schemeClr>
          </a:gs>
          <a:gs pos="50000">
            <a:schemeClr val="phClr">
              <a:tint val="73000"/>
              <a:lumMod val="105000"/>
              <a:satMod val="103000"/>
            </a:schemeClr>
          </a:gs>
          <a:gs pos="100000">
            <a:schemeClr val="phClr">
              <a:tint val="81000"/>
              <a:lumMod val="105000"/>
              <a:satMod val="109000"/>
            </a:schemeClr>
          </a:gs>
        </a:gsLst>
        <a:lin ang="5400000" scaled="0"/>
      </a:gradFill>
      <a:gradFill>
        <a:gsLst>
          <a:gs pos="0">
            <a:schemeClr val="phClr">
              <a:tint val="94000"/>
              <a:lumMod val="102000"/>
              <a:satMod val="103000"/>
            </a:schemeClr>
          </a:gs>
          <a:gs pos="50000">
            <a:schemeClr val="phClr">
              <a:shade val="100000"/>
              <a:lumMod val="100000"/>
              <a:satMod val="110000"/>
            </a:schemeClr>
          </a:gs>
          <a:gs pos="100000">
            <a:schemeClr val="phClr">
              <a:shade val="78000"/>
              <a:lumMod val="99000"/>
              <a:satMod val="120000"/>
            </a:schemeClr>
          </a:gs>
        </a:gsLst>
        <a:lin ang="5400000" scaled="0"/>
      </a:gradFill>
    </a:fillStyleLst>
    <a:lnStyleLst>
      <a:ln w="12700">
        <a:solidFill>
          <a:schemeClr val="phClr"/>
        </a:solidFill>
        <a:prstDash val="solid"/>
      </a:ln>
      <a:ln w="19050">
        <a:solidFill>
          <a:schemeClr val="phClr"/>
        </a:solidFill>
        <a:prstDash val="solid"/>
      </a:ln>
      <a:ln w="25400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>
        <a:gsLst>
          <a:gs pos="0">
            <a:schemeClr val="phClr">
              <a:tint val="93000"/>
              <a:shade val="98000"/>
              <a:lumMod val="102000"/>
              <a:satMod val="150000"/>
            </a:schemeClr>
          </a:gs>
          <a:gs pos="50000">
            <a:schemeClr val="phClr">
              <a:tint val="98000"/>
              <a:shade val="90000"/>
              <a:lumMod val="103000"/>
              <a:satMod val="130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69894</TotalTime>
  <Words>888</Words>
  <Application>Microsoft Office PowerPoint</Application>
  <PresentationFormat>Custom</PresentationFormat>
  <Paragraphs>255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9" baseType="lpstr">
      <vt:lpstr>Calibri (MS) Bold</vt:lpstr>
      <vt:lpstr>Arial</vt:lpstr>
      <vt:lpstr>Aptos</vt:lpstr>
      <vt:lpstr>Montserrat Bold</vt:lpstr>
      <vt:lpstr>Montserrat</vt:lpstr>
      <vt:lpstr>Calibri (MS)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Questions Presentation</dc:title>
  <dc:creator>Tom Price</dc:creator>
  <cp:lastModifiedBy>Tom Price</cp:lastModifiedBy>
  <cp:revision>14</cp:revision>
  <dcterms:created xsi:type="dcterms:W3CDTF">2006-08-16T00:00:00Z</dcterms:created>
  <dcterms:modified xsi:type="dcterms:W3CDTF">2026-10-29T08:11:30Z</dcterms:modified>
  <dc:identifier>DAHQVBU8yRA</dc:identifier>
</cp:coreProperties>
</file>